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300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27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5" r:id="rId19"/>
    <p:sldId id="326" r:id="rId20"/>
    <p:sldId id="328" r:id="rId21"/>
    <p:sldId id="356" r:id="rId22"/>
    <p:sldId id="329" r:id="rId23"/>
    <p:sldId id="330" r:id="rId24"/>
    <p:sldId id="331" r:id="rId25"/>
    <p:sldId id="324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1" r:id="rId46"/>
    <p:sldId id="357" r:id="rId47"/>
    <p:sldId id="358" r:id="rId48"/>
    <p:sldId id="359" r:id="rId49"/>
    <p:sldId id="360" r:id="rId50"/>
    <p:sldId id="361" r:id="rId51"/>
    <p:sldId id="362" r:id="rId5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71" autoAdjust="0"/>
  </p:normalViewPr>
  <p:slideViewPr>
    <p:cSldViewPr>
      <p:cViewPr varScale="1">
        <p:scale>
          <a:sx n="68" d="100"/>
          <a:sy n="68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CE91C-B2CD-4693-B2AB-A342A36589B0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53449-F571-4879-9356-9400286B45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448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53449-F571-4879-9356-9400286B4560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4613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245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900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334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057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14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029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48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83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054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623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147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230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FF0000"/>
                </a:solidFill>
              </a:rPr>
              <a:t>ÉLELMISZER MIKROBIOLÓGIA,</a:t>
            </a:r>
            <a:r>
              <a:rPr lang="hu-HU" b="1" dirty="0">
                <a:solidFill>
                  <a:srgbClr val="FF0000"/>
                </a:solidFill>
              </a:rPr>
              <a:t>TARTÓSÍTÁS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/>
              <a:t>A mikroorganizmusok csoportjai, jellemzése</a:t>
            </a:r>
          </a:p>
          <a:p>
            <a:r>
              <a:rPr lang="hu-HU" dirty="0"/>
              <a:t>A </a:t>
            </a:r>
            <a:r>
              <a:rPr lang="hu-HU" i="1" dirty="0"/>
              <a:t>mikroorganizmusok </a:t>
            </a:r>
            <a:r>
              <a:rPr lang="hu-HU" dirty="0">
                <a:solidFill>
                  <a:srgbClr val="FF0000"/>
                </a:solidFill>
              </a:rPr>
              <a:t>egy- vagy többsejtű </a:t>
            </a:r>
            <a:r>
              <a:rPr lang="hu-HU" dirty="0"/>
              <a:t>vagy </a:t>
            </a:r>
            <a:r>
              <a:rPr lang="hu-HU" dirty="0">
                <a:solidFill>
                  <a:srgbClr val="FF0000"/>
                </a:solidFill>
              </a:rPr>
              <a:t>sejtes felépítés nélküli élőlények</a:t>
            </a:r>
            <a:r>
              <a:rPr lang="hu-HU" dirty="0"/>
              <a:t>. Méretük nagyon kicsi, ezért csak mikroszkóppal láthatók. 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b="1" dirty="0"/>
              <a:t>Három csoportjuk van </a:t>
            </a:r>
          </a:p>
          <a:p>
            <a:r>
              <a:rPr lang="hu-HU" dirty="0"/>
              <a:t>vírusok, </a:t>
            </a:r>
          </a:p>
          <a:p>
            <a:r>
              <a:rPr lang="hu-HU" dirty="0"/>
              <a:t>baktériumok </a:t>
            </a:r>
          </a:p>
          <a:p>
            <a:r>
              <a:rPr lang="hu-HU" dirty="0" err="1"/>
              <a:t>mikroszkópikus</a:t>
            </a:r>
            <a:r>
              <a:rPr lang="hu-HU" dirty="0"/>
              <a:t> gombák</a:t>
            </a:r>
          </a:p>
        </p:txBody>
      </p:sp>
    </p:spTree>
    <p:extLst>
      <p:ext uri="{BB962C8B-B14F-4D97-AF65-F5344CB8AC3E}">
        <p14:creationId xmlns:p14="http://schemas.microsoft.com/office/powerpoint/2010/main" val="4082402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949" y="993700"/>
            <a:ext cx="9144000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900" b="1" dirty="0"/>
              <a:t>A környezet oxigéntartalma </a:t>
            </a:r>
          </a:p>
          <a:p>
            <a:pPr marL="0" indent="0">
              <a:buNone/>
            </a:pPr>
            <a:r>
              <a:rPr lang="hu-HU" dirty="0"/>
              <a:t>képesek szaporodni:</a:t>
            </a:r>
            <a:endParaRPr lang="hu-HU" b="1" dirty="0"/>
          </a:p>
          <a:p>
            <a:r>
              <a:rPr lang="hu-HU" dirty="0">
                <a:solidFill>
                  <a:srgbClr val="FF0000"/>
                </a:solidFill>
              </a:rPr>
              <a:t>levegő jelenlétében</a:t>
            </a:r>
            <a:endParaRPr lang="hu-HU" dirty="0"/>
          </a:p>
          <a:p>
            <a:r>
              <a:rPr lang="hu-HU" dirty="0">
                <a:solidFill>
                  <a:srgbClr val="FF0000"/>
                </a:solidFill>
              </a:rPr>
              <a:t>levegő hiányában</a:t>
            </a:r>
            <a:r>
              <a:rPr lang="hu-HU" dirty="0"/>
              <a:t> </a:t>
            </a:r>
          </a:p>
          <a:p>
            <a:r>
              <a:rPr lang="hu-HU" dirty="0">
                <a:solidFill>
                  <a:srgbClr val="FF0000"/>
                </a:solidFill>
              </a:rPr>
              <a:t>mindkét előbbi esetben </a:t>
            </a:r>
          </a:p>
          <a:p>
            <a:pPr marL="0" indent="0">
              <a:buNone/>
            </a:pPr>
            <a:endParaRPr lang="hu-HU" sz="1200" b="1" dirty="0"/>
          </a:p>
          <a:p>
            <a:pPr marL="0" indent="0">
              <a:buNone/>
            </a:pPr>
            <a:r>
              <a:rPr lang="hu-HU" b="1" dirty="0"/>
              <a:t>A mikroorganizmusok a levegőigényük alapján: </a:t>
            </a:r>
          </a:p>
          <a:p>
            <a:pPr marL="514350" indent="-514350">
              <a:buAutoNum type="arabicPeriod"/>
            </a:pPr>
            <a:r>
              <a:rPr lang="hu-HU" b="1" i="1" dirty="0"/>
              <a:t>feltétlenül levegőt </a:t>
            </a:r>
            <a:r>
              <a:rPr lang="hu-HU" b="1" i="1" u="sng" dirty="0"/>
              <a:t>igénylők</a:t>
            </a:r>
            <a:br>
              <a:rPr lang="hu-HU" dirty="0"/>
            </a:br>
            <a:r>
              <a:rPr lang="hu-HU" dirty="0"/>
              <a:t>- Szaporodásukhoz a </a:t>
            </a:r>
            <a:r>
              <a:rPr lang="hu-HU" dirty="0">
                <a:solidFill>
                  <a:srgbClr val="FF0000"/>
                </a:solidFill>
              </a:rPr>
              <a:t>szabad oxigén kell</a:t>
            </a:r>
            <a:r>
              <a:rPr lang="hu-HU" dirty="0"/>
              <a:t>                            - Az élelmiszerek </a:t>
            </a:r>
            <a:r>
              <a:rPr lang="hu-HU" dirty="0">
                <a:solidFill>
                  <a:srgbClr val="FF0000"/>
                </a:solidFill>
              </a:rPr>
              <a:t>felületén </a:t>
            </a:r>
            <a:r>
              <a:rPr lang="hu-HU" dirty="0"/>
              <a:t>telepednek meg. </a:t>
            </a:r>
          </a:p>
          <a:p>
            <a:pPr marL="0" indent="0">
              <a:buNone/>
            </a:pPr>
            <a:r>
              <a:rPr lang="hu-HU" dirty="0"/>
              <a:t>      - Tevékenységük a </a:t>
            </a:r>
            <a:r>
              <a:rPr lang="hu-HU" b="1" dirty="0">
                <a:solidFill>
                  <a:srgbClr val="FF0000"/>
                </a:solidFill>
              </a:rPr>
              <a:t>levegő elzárásával </a:t>
            </a:r>
            <a:r>
              <a:rPr lang="hu-HU" dirty="0"/>
              <a:t>megszüntethető. </a:t>
            </a:r>
          </a:p>
          <a:p>
            <a:pPr marL="0" indent="0">
              <a:buNone/>
            </a:pPr>
            <a:r>
              <a:rPr lang="hu-HU" dirty="0"/>
              <a:t>      - Ilyenek: az ecetsav baktériumok, penészek.</a:t>
            </a: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78949" y="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619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/>
              <a:t>2. A </a:t>
            </a:r>
            <a:r>
              <a:rPr lang="hu-HU" b="1" i="1" dirty="0"/>
              <a:t>feltétlenül levegőt </a:t>
            </a:r>
            <a:r>
              <a:rPr lang="hu-HU" b="1" i="1" u="sng" dirty="0"/>
              <a:t>kerülő</a:t>
            </a:r>
            <a:r>
              <a:rPr lang="hu-HU" b="1" u="sng" dirty="0"/>
              <a:t>k </a:t>
            </a:r>
          </a:p>
          <a:p>
            <a:r>
              <a:rPr lang="hu-HU" dirty="0">
                <a:solidFill>
                  <a:srgbClr val="FF0000"/>
                </a:solidFill>
              </a:rPr>
              <a:t>nincs</a:t>
            </a:r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szükségük</a:t>
            </a:r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levegőre.</a:t>
            </a:r>
            <a:r>
              <a:rPr lang="hu-HU" dirty="0"/>
              <a:t> </a:t>
            </a:r>
          </a:p>
          <a:p>
            <a:r>
              <a:rPr lang="hu-HU" dirty="0"/>
              <a:t>az </a:t>
            </a:r>
            <a:r>
              <a:rPr lang="hu-HU" dirty="0">
                <a:solidFill>
                  <a:srgbClr val="FF0000"/>
                </a:solidFill>
              </a:rPr>
              <a:t>élelmiszerekből</a:t>
            </a:r>
            <a:r>
              <a:rPr lang="hu-HU" dirty="0"/>
              <a:t>, illetve a </a:t>
            </a:r>
            <a:r>
              <a:rPr lang="hu-HU" dirty="0">
                <a:solidFill>
                  <a:srgbClr val="FF0000"/>
                </a:solidFill>
              </a:rPr>
              <a:t>környezetben </a:t>
            </a:r>
            <a:r>
              <a:rPr lang="hu-HU" dirty="0"/>
              <a:t>lévő </a:t>
            </a:r>
            <a:r>
              <a:rPr lang="hu-HU" dirty="0">
                <a:solidFill>
                  <a:srgbClr val="FF0000"/>
                </a:solidFill>
              </a:rPr>
              <a:t>anyagokból</a:t>
            </a:r>
            <a:r>
              <a:rPr lang="hu-HU" dirty="0"/>
              <a:t> biztosítják az oxigénszükségletüket.    </a:t>
            </a:r>
          </a:p>
          <a:p>
            <a:pPr marL="0" indent="0">
              <a:buNone/>
            </a:pPr>
            <a:r>
              <a:rPr lang="hu-HU" dirty="0"/>
              <a:t>    Pl. tejsavbaktériu­mok és a spórás talajlakó baktérium</a:t>
            </a:r>
          </a:p>
          <a:p>
            <a:pPr marL="0" indent="0">
              <a:buNone/>
            </a:pPr>
            <a:r>
              <a:rPr lang="hu-HU" b="1" dirty="0"/>
              <a:t>3. A </a:t>
            </a:r>
            <a:r>
              <a:rPr lang="hu-HU" b="1" i="1" u="sng" dirty="0"/>
              <a:t>feltételesen</a:t>
            </a:r>
            <a:r>
              <a:rPr lang="hu-HU" b="1" i="1" dirty="0"/>
              <a:t> levegőt </a:t>
            </a:r>
            <a:r>
              <a:rPr lang="hu-HU" b="1" i="1" u="sng" dirty="0"/>
              <a:t>kerülő</a:t>
            </a:r>
            <a:r>
              <a:rPr lang="hu-HU" b="1" u="sng" dirty="0"/>
              <a:t>k</a:t>
            </a:r>
            <a:r>
              <a:rPr lang="hu-HU" b="1" dirty="0"/>
              <a:t>  (</a:t>
            </a:r>
            <a:r>
              <a:rPr lang="hu-HU" b="1" dirty="0" err="1"/>
              <a:t>jolly</a:t>
            </a:r>
            <a:r>
              <a:rPr lang="hu-HU" b="1" dirty="0"/>
              <a:t> joker)</a:t>
            </a:r>
          </a:p>
          <a:p>
            <a:pPr marL="0" indent="0">
              <a:buNone/>
            </a:pPr>
            <a:r>
              <a:rPr lang="hu-HU" dirty="0"/>
              <a:t>-   Szaporodnak </a:t>
            </a:r>
            <a:r>
              <a:rPr lang="hu-HU" dirty="0">
                <a:solidFill>
                  <a:srgbClr val="FF0000"/>
                </a:solidFill>
              </a:rPr>
              <a:t>le­vegő</a:t>
            </a:r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jelenlétében és anélkül</a:t>
            </a:r>
            <a:r>
              <a:rPr lang="hu-HU" dirty="0"/>
              <a:t>. </a:t>
            </a:r>
          </a:p>
          <a:p>
            <a:pPr>
              <a:buFontTx/>
              <a:buChar char="-"/>
            </a:pPr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levegőből és az élelmiszerekből</a:t>
            </a:r>
            <a:r>
              <a:rPr lang="hu-HU" dirty="0"/>
              <a:t> </a:t>
            </a:r>
            <a:r>
              <a:rPr lang="hu-HU" u="sng" dirty="0"/>
              <a:t>is</a:t>
            </a:r>
            <a:r>
              <a:rPr lang="hu-HU" dirty="0"/>
              <a:t> képesek biztosítani oxigénszükségletüket. </a:t>
            </a:r>
          </a:p>
          <a:p>
            <a:pPr>
              <a:buFontTx/>
              <a:buChar char="-"/>
            </a:pPr>
            <a:r>
              <a:rPr lang="hu-HU" dirty="0"/>
              <a:t>pl. élesztőgombák, szalmonellafajok, bélbaktériumok </a:t>
            </a: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4600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/>
          </a:bodyPr>
          <a:lstStyle/>
          <a:p>
            <a:r>
              <a:rPr lang="hu-HU" sz="2800" dirty="0"/>
              <a:t>A </a:t>
            </a:r>
            <a:r>
              <a:rPr lang="hu-HU" sz="2800" dirty="0" err="1"/>
              <a:t>mikororg</a:t>
            </a:r>
            <a:r>
              <a:rPr lang="hu-HU" sz="2800" dirty="0"/>
              <a:t>.  </a:t>
            </a:r>
            <a:r>
              <a:rPr lang="hu-HU" sz="2800" dirty="0">
                <a:solidFill>
                  <a:srgbClr val="FF0000"/>
                </a:solidFill>
              </a:rPr>
              <a:t>többsége hasznos</a:t>
            </a:r>
            <a:r>
              <a:rPr lang="hu-HU" sz="2800" dirty="0"/>
              <a:t>, ezért ezek a tevékenységét az </a:t>
            </a:r>
            <a:r>
              <a:rPr lang="hu-HU" sz="2800" dirty="0">
                <a:solidFill>
                  <a:srgbClr val="FF0000"/>
                </a:solidFill>
              </a:rPr>
              <a:t>optimális környezeti tényezők </a:t>
            </a:r>
            <a:r>
              <a:rPr lang="hu-HU" sz="2800" dirty="0"/>
              <a:t>létrehozásával lehet </a:t>
            </a:r>
            <a:r>
              <a:rPr lang="hu-HU" sz="2800" b="1" dirty="0">
                <a:solidFill>
                  <a:srgbClr val="FF0000"/>
                </a:solidFill>
              </a:rPr>
              <a:t>elősegíteni.</a:t>
            </a:r>
            <a:br>
              <a:rPr lang="hu-HU" sz="2800" dirty="0"/>
            </a:br>
            <a:endParaRPr lang="hu-HU" sz="2800" dirty="0"/>
          </a:p>
          <a:p>
            <a:r>
              <a:rPr lang="hu-HU" sz="2800" dirty="0"/>
              <a:t>Ha egy </a:t>
            </a:r>
            <a:r>
              <a:rPr lang="hu-HU" sz="2800" dirty="0" err="1"/>
              <a:t>mikroorg</a:t>
            </a:r>
            <a:r>
              <a:rPr lang="hu-HU" sz="2800" dirty="0"/>
              <a:t>. működése </a:t>
            </a:r>
            <a:r>
              <a:rPr lang="hu-HU" sz="2800" dirty="0">
                <a:solidFill>
                  <a:srgbClr val="FF0000"/>
                </a:solidFill>
              </a:rPr>
              <a:t>nem kívánatos, </a:t>
            </a:r>
            <a:r>
              <a:rPr lang="hu-HU" sz="2800" dirty="0"/>
              <a:t>mert </a:t>
            </a:r>
            <a:r>
              <a:rPr lang="hu-HU" sz="2800" dirty="0">
                <a:solidFill>
                  <a:srgbClr val="FF0000"/>
                </a:solidFill>
              </a:rPr>
              <a:t>élelmiszerromlást</a:t>
            </a:r>
            <a:r>
              <a:rPr lang="hu-HU" sz="2800" dirty="0"/>
              <a:t> vagy </a:t>
            </a:r>
            <a:r>
              <a:rPr lang="hu-HU" sz="2800" dirty="0">
                <a:solidFill>
                  <a:srgbClr val="FF0000"/>
                </a:solidFill>
              </a:rPr>
              <a:t>megbetegedést</a:t>
            </a:r>
            <a:r>
              <a:rPr lang="hu-HU" sz="2800" dirty="0"/>
              <a:t> okoz, akkor az </a:t>
            </a:r>
            <a:r>
              <a:rPr lang="hu-HU" sz="2800" dirty="0">
                <a:solidFill>
                  <a:srgbClr val="FF0000"/>
                </a:solidFill>
              </a:rPr>
              <a:t>életfeltételeit </a:t>
            </a:r>
            <a:r>
              <a:rPr lang="hu-HU" sz="2800" dirty="0"/>
              <a:t>meghatározó tényezőket </a:t>
            </a:r>
            <a:r>
              <a:rPr lang="hu-HU" sz="2800" b="1" dirty="0">
                <a:solidFill>
                  <a:srgbClr val="FF0000"/>
                </a:solidFill>
              </a:rPr>
              <a:t>kedve­zőtlenné</a:t>
            </a:r>
            <a:r>
              <a:rPr lang="hu-HU" sz="2800" dirty="0">
                <a:solidFill>
                  <a:srgbClr val="FF0000"/>
                </a:solidFill>
              </a:rPr>
              <a:t> kell tenni. </a:t>
            </a:r>
            <a:endParaRPr lang="hu-HU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8572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A mikroorganizmusok hasznos tevékenysége</a:t>
            </a:r>
            <a:endParaRPr lang="hu-HU" dirty="0"/>
          </a:p>
          <a:p>
            <a:r>
              <a:rPr lang="hu-HU" dirty="0">
                <a:solidFill>
                  <a:srgbClr val="FF0000"/>
                </a:solidFill>
              </a:rPr>
              <a:t>élelmiszerek előállítását </a:t>
            </a:r>
            <a:r>
              <a:rPr lang="hu-HU" dirty="0"/>
              <a:t>teszi lehetővé. </a:t>
            </a:r>
          </a:p>
          <a:p>
            <a:r>
              <a:rPr lang="hu-HU" dirty="0">
                <a:solidFill>
                  <a:srgbClr val="FF0000"/>
                </a:solidFill>
              </a:rPr>
              <a:t>lebontják</a:t>
            </a:r>
            <a:r>
              <a:rPr lang="hu-HU" dirty="0"/>
              <a:t> az elpusztult növényi és állati szervezeteket, és így biztosítják az anyagok körfor­gását, </a:t>
            </a:r>
            <a:r>
              <a:rPr lang="hu-HU" dirty="0">
                <a:solidFill>
                  <a:srgbClr val="FF0000"/>
                </a:solidFill>
              </a:rPr>
              <a:t>a termőtalaj kialakítását.</a:t>
            </a:r>
          </a:p>
          <a:p>
            <a:r>
              <a:rPr lang="hu-HU" dirty="0">
                <a:solidFill>
                  <a:srgbClr val="FF0000"/>
                </a:solidFill>
              </a:rPr>
              <a:t>Erjedési folyamatokat </a:t>
            </a:r>
            <a:r>
              <a:rPr lang="hu-HU" dirty="0"/>
              <a:t>indítanak meg. </a:t>
            </a:r>
          </a:p>
          <a:p>
            <a:r>
              <a:rPr lang="hu-HU" dirty="0"/>
              <a:t>Ezáltal </a:t>
            </a:r>
            <a:r>
              <a:rPr lang="hu-HU" dirty="0">
                <a:solidFill>
                  <a:srgbClr val="FF0000"/>
                </a:solidFill>
              </a:rPr>
              <a:t>új élelmiszerek </a:t>
            </a:r>
            <a:r>
              <a:rPr lang="hu-HU" dirty="0"/>
              <a:t>előállítását teszik lehetővé, valamint </a:t>
            </a:r>
            <a:r>
              <a:rPr lang="hu-HU" dirty="0">
                <a:solidFill>
                  <a:srgbClr val="FF0000"/>
                </a:solidFill>
              </a:rPr>
              <a:t>új ízt, állományt</a:t>
            </a:r>
            <a:r>
              <a:rPr lang="hu-HU" dirty="0"/>
              <a:t> adnak.</a:t>
            </a: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8618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/>
          </a:bodyPr>
          <a:lstStyle/>
          <a:p>
            <a:r>
              <a:rPr lang="hu-HU" dirty="0"/>
              <a:t>A </a:t>
            </a:r>
            <a:r>
              <a:rPr lang="hu-HU" i="1" dirty="0"/>
              <a:t>tejsavas erjedéskor </a:t>
            </a:r>
            <a:r>
              <a:rPr lang="hu-HU" dirty="0"/>
              <a:t>a tejsavbaktérium a </a:t>
            </a:r>
            <a:r>
              <a:rPr lang="hu-HU" dirty="0">
                <a:solidFill>
                  <a:srgbClr val="FF0000"/>
                </a:solidFill>
              </a:rPr>
              <a:t>tejcukrot -&gt; tejsavvá</a:t>
            </a:r>
            <a:r>
              <a:rPr lang="hu-HU" dirty="0"/>
              <a:t> alakítja át. </a:t>
            </a:r>
            <a:br>
              <a:rPr lang="hu-HU" dirty="0"/>
            </a:br>
            <a:r>
              <a:rPr lang="hu-HU" dirty="0"/>
              <a:t>Pl. kefir, a joghurt, túró, sajtok előállításánál,  káposzta savanyításánál.</a:t>
            </a:r>
          </a:p>
          <a:p>
            <a:r>
              <a:rPr lang="hu-HU" dirty="0"/>
              <a:t>Az </a:t>
            </a:r>
            <a:r>
              <a:rPr lang="hu-HU" i="1" dirty="0"/>
              <a:t>ecetsavas erjedéskor </a:t>
            </a:r>
            <a:br>
              <a:rPr lang="hu-HU" i="1" dirty="0"/>
            </a:br>
            <a:r>
              <a:rPr lang="hu-HU" dirty="0"/>
              <a:t>az </a:t>
            </a:r>
            <a:r>
              <a:rPr lang="hu-HU" dirty="0">
                <a:solidFill>
                  <a:srgbClr val="FF0000"/>
                </a:solidFill>
              </a:rPr>
              <a:t>etil-alkoholt</a:t>
            </a:r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-&gt; ecetsav</a:t>
            </a:r>
            <a:r>
              <a:rPr lang="hu-HU" dirty="0"/>
              <a:t> Pl. ételecet.</a:t>
            </a:r>
          </a:p>
          <a:p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fehérjék</a:t>
            </a:r>
            <a:r>
              <a:rPr lang="hu-HU" dirty="0"/>
              <a:t> egy részét </a:t>
            </a:r>
            <a:r>
              <a:rPr lang="hu-HU" dirty="0">
                <a:solidFill>
                  <a:srgbClr val="FF0000"/>
                </a:solidFill>
              </a:rPr>
              <a:t>aminosavakra bontják </a:t>
            </a:r>
            <a:r>
              <a:rPr lang="hu-HU" dirty="0"/>
              <a:t>    pl. sajtok érlelésénél, ízük kialakításánál.</a:t>
            </a: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9228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/>
              <a:t>Az </a:t>
            </a:r>
            <a:r>
              <a:rPr lang="hu-HU" i="1" dirty="0"/>
              <a:t>élesztőgombák</a:t>
            </a:r>
            <a:r>
              <a:rPr lang="hu-HU" dirty="0"/>
              <a:t>- </a:t>
            </a:r>
            <a:r>
              <a:rPr lang="hu-HU" b="1" dirty="0">
                <a:solidFill>
                  <a:srgbClr val="FF0000"/>
                </a:solidFill>
              </a:rPr>
              <a:t>az </a:t>
            </a:r>
            <a:r>
              <a:rPr lang="hu-HU" b="1" i="1" dirty="0">
                <a:solidFill>
                  <a:srgbClr val="FF0000"/>
                </a:solidFill>
              </a:rPr>
              <a:t>alkoholos </a:t>
            </a:r>
            <a:r>
              <a:rPr lang="hu-HU" i="1" dirty="0"/>
              <a:t>erjedéskor </a:t>
            </a:r>
            <a:r>
              <a:rPr lang="hu-HU" dirty="0"/>
              <a:t>az  </a:t>
            </a:r>
            <a:br>
              <a:rPr lang="hu-HU" dirty="0"/>
            </a:br>
            <a:r>
              <a:rPr lang="hu-HU" dirty="0"/>
              <a:t>   </a:t>
            </a:r>
            <a:r>
              <a:rPr lang="hu-HU" dirty="0">
                <a:solidFill>
                  <a:srgbClr val="FF0000"/>
                </a:solidFill>
              </a:rPr>
              <a:t>élesztőgomba</a:t>
            </a:r>
            <a:r>
              <a:rPr lang="hu-HU" dirty="0"/>
              <a:t> a </a:t>
            </a:r>
            <a:r>
              <a:rPr lang="hu-HU" dirty="0">
                <a:solidFill>
                  <a:srgbClr val="FF0000"/>
                </a:solidFill>
              </a:rPr>
              <a:t>szőlőcukrot -&gt; etil-alkohollá és szén-</a:t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>
                <a:solidFill>
                  <a:srgbClr val="FF0000"/>
                </a:solidFill>
              </a:rPr>
              <a:t>   dioxiddá</a:t>
            </a:r>
            <a:r>
              <a:rPr lang="hu-HU" dirty="0"/>
              <a:t> bontja. </a:t>
            </a:r>
          </a:p>
          <a:p>
            <a:r>
              <a:rPr lang="hu-HU" dirty="0"/>
              <a:t>Ezt az </a:t>
            </a:r>
            <a:r>
              <a:rPr lang="hu-HU" dirty="0">
                <a:solidFill>
                  <a:srgbClr val="FF0000"/>
                </a:solidFill>
              </a:rPr>
              <a:t>alkoholtartalmú italok </a:t>
            </a:r>
            <a:r>
              <a:rPr lang="hu-HU" dirty="0"/>
              <a:t>(bor, sör, pezsgő stb.) előállításánál használják. </a:t>
            </a:r>
          </a:p>
          <a:p>
            <a:r>
              <a:rPr lang="hu-HU" dirty="0"/>
              <a:t>Ugyanez a folyamat játszódik le </a:t>
            </a:r>
            <a:r>
              <a:rPr lang="hu-HU" i="1" dirty="0">
                <a:solidFill>
                  <a:srgbClr val="FF0000"/>
                </a:solidFill>
              </a:rPr>
              <a:t>sütőélesztő </a:t>
            </a:r>
            <a:r>
              <a:rPr lang="hu-HU" dirty="0"/>
              <a:t>hatásá­ra is,  kenyér + kelt tészták készítése </a:t>
            </a:r>
            <a:br>
              <a:rPr lang="hu-HU" dirty="0"/>
            </a:br>
            <a:r>
              <a:rPr lang="hu-HU" dirty="0"/>
              <a:t>A keletkező </a:t>
            </a:r>
            <a:r>
              <a:rPr lang="hu-HU" dirty="0">
                <a:solidFill>
                  <a:srgbClr val="FF0000"/>
                </a:solidFill>
              </a:rPr>
              <a:t>szén-dioxid lazítja</a:t>
            </a:r>
            <a:r>
              <a:rPr lang="hu-HU" dirty="0"/>
              <a:t>, </a:t>
            </a:r>
            <a:r>
              <a:rPr lang="hu-HU" dirty="0">
                <a:solidFill>
                  <a:srgbClr val="FF0000"/>
                </a:solidFill>
              </a:rPr>
              <a:t>keleszti a tésztát</a:t>
            </a:r>
            <a:r>
              <a:rPr lang="hu-HU" dirty="0"/>
              <a:t>.</a:t>
            </a:r>
          </a:p>
          <a:p>
            <a:r>
              <a:rPr lang="hu-HU" dirty="0"/>
              <a:t>A </a:t>
            </a:r>
            <a:r>
              <a:rPr lang="hu-HU" i="1" dirty="0"/>
              <a:t>penészek</a:t>
            </a:r>
            <a:r>
              <a:rPr lang="hu-HU" dirty="0"/>
              <a:t>. A téliszalá­mi jellegzetes ízét a felületén lévő </a:t>
            </a:r>
            <a:r>
              <a:rPr lang="hu-HU" dirty="0">
                <a:solidFill>
                  <a:srgbClr val="FF0000"/>
                </a:solidFill>
              </a:rPr>
              <a:t>nemespenésznek</a:t>
            </a:r>
            <a:r>
              <a:rPr lang="hu-HU" dirty="0"/>
              <a:t> köszönheti. </a:t>
            </a:r>
            <a:endParaRPr lang="hu-HU" dirty="0">
              <a:solidFill>
                <a:srgbClr val="7030A0"/>
              </a:solidFill>
            </a:endParaRP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437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256584"/>
          </a:xfrm>
        </p:spPr>
        <p:txBody>
          <a:bodyPr>
            <a:normAutofit/>
          </a:bodyPr>
          <a:lstStyle/>
          <a:p>
            <a:r>
              <a:rPr lang="hu-HU" dirty="0"/>
              <a:t>A tokaji aszú : </a:t>
            </a:r>
            <a:r>
              <a:rPr lang="hu-HU" i="1" dirty="0">
                <a:solidFill>
                  <a:srgbClr val="FF0000"/>
                </a:solidFill>
              </a:rPr>
              <a:t>szürkepenész,</a:t>
            </a:r>
            <a:br>
              <a:rPr lang="hu-HU" dirty="0"/>
            </a:br>
            <a:r>
              <a:rPr lang="hu-HU" dirty="0"/>
              <a:t>szőlőszemek össze töppednek,  a cukortartalom feldúsul, a savtartalom pedig csökken. </a:t>
            </a:r>
          </a:p>
          <a:p>
            <a:r>
              <a:rPr lang="hu-HU" i="1" dirty="0"/>
              <a:t>A </a:t>
            </a:r>
            <a:r>
              <a:rPr lang="hu-HU" i="1" dirty="0">
                <a:solidFill>
                  <a:srgbClr val="FF0000"/>
                </a:solidFill>
              </a:rPr>
              <a:t>feketepenész</a:t>
            </a:r>
            <a:r>
              <a:rPr lang="hu-HU" i="1" dirty="0"/>
              <a:t> </a:t>
            </a:r>
            <a:r>
              <a:rPr lang="hu-HU" dirty="0"/>
              <a:t>a pince falán található, és szerepe van a </a:t>
            </a:r>
            <a:r>
              <a:rPr lang="hu-HU" dirty="0">
                <a:solidFill>
                  <a:srgbClr val="FF0000"/>
                </a:solidFill>
              </a:rPr>
              <a:t>tokaji borok érlelésében</a:t>
            </a:r>
            <a:r>
              <a:rPr lang="hu-HU" dirty="0"/>
              <a:t>, a pince </a:t>
            </a:r>
            <a:r>
              <a:rPr lang="hu-HU" dirty="0">
                <a:solidFill>
                  <a:srgbClr val="FF0000"/>
                </a:solidFill>
              </a:rPr>
              <a:t>klímájának</a:t>
            </a:r>
            <a:r>
              <a:rPr lang="hu-HU" dirty="0"/>
              <a:t> kialakításában.</a:t>
            </a:r>
          </a:p>
          <a:p>
            <a:r>
              <a:rPr lang="hu-HU" dirty="0"/>
              <a:t>Egyes penészfajtákkal </a:t>
            </a:r>
            <a:r>
              <a:rPr lang="hu-HU" dirty="0">
                <a:solidFill>
                  <a:srgbClr val="FF0000"/>
                </a:solidFill>
              </a:rPr>
              <a:t>különleges </a:t>
            </a:r>
            <a:r>
              <a:rPr lang="hu-HU" i="1" dirty="0">
                <a:solidFill>
                  <a:srgbClr val="FF0000"/>
                </a:solidFill>
              </a:rPr>
              <a:t>sajtokat </a:t>
            </a:r>
            <a:r>
              <a:rPr lang="hu-HU" dirty="0"/>
              <a:t>(pl. márvány-, camembert sajt) is elő lehet állítani.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0686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b="1" dirty="0"/>
              <a:t>A mikroorganizmusok káros tevékenysége</a:t>
            </a:r>
            <a:endParaRPr lang="hu-HU" dirty="0"/>
          </a:p>
          <a:p>
            <a:pPr lvl="0" fontAlgn="base"/>
            <a:r>
              <a:rPr lang="hu-HU" b="1" i="1" dirty="0"/>
              <a:t>1. ételfertőzés,</a:t>
            </a:r>
            <a:endParaRPr lang="hu-HU" b="1" dirty="0"/>
          </a:p>
          <a:p>
            <a:pPr lvl="0" fontAlgn="base"/>
            <a:r>
              <a:rPr lang="hu-HU" b="1" i="1" dirty="0"/>
              <a:t>2. ételmérgezés,</a:t>
            </a:r>
            <a:endParaRPr lang="hu-HU" b="1" dirty="0"/>
          </a:p>
          <a:p>
            <a:pPr lvl="0" fontAlgn="base"/>
            <a:r>
              <a:rPr lang="hu-HU" b="1" i="1" dirty="0"/>
              <a:t>3. élelmiszerromlás</a:t>
            </a:r>
            <a:r>
              <a:rPr lang="hu-HU" i="1" dirty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A </a:t>
            </a:r>
            <a:r>
              <a:rPr lang="hu-HU" i="1" dirty="0"/>
              <a:t>megbetegedési gyanú</a:t>
            </a:r>
            <a:r>
              <a:rPr lang="hu-HU" dirty="0"/>
              <a:t>:</a:t>
            </a:r>
          </a:p>
          <a:p>
            <a:pPr lvl="0" fontAlgn="base"/>
            <a:r>
              <a:rPr lang="hu-HU" dirty="0"/>
              <a:t>az </a:t>
            </a:r>
            <a:r>
              <a:rPr lang="hu-HU" dirty="0">
                <a:solidFill>
                  <a:srgbClr val="FF0000"/>
                </a:solidFill>
              </a:rPr>
              <a:t>azonos ételt, italt </a:t>
            </a:r>
            <a:r>
              <a:rPr lang="hu-HU" dirty="0"/>
              <a:t>fogyasztók többen </a:t>
            </a:r>
            <a:r>
              <a:rPr lang="hu-HU" dirty="0">
                <a:solidFill>
                  <a:srgbClr val="FF0000"/>
                </a:solidFill>
              </a:rPr>
              <a:t>hasonló tünetekkel</a:t>
            </a:r>
            <a:r>
              <a:rPr lang="hu-HU" dirty="0"/>
              <a:t>, közel </a:t>
            </a:r>
            <a:r>
              <a:rPr lang="hu-HU" dirty="0">
                <a:solidFill>
                  <a:srgbClr val="FF0000"/>
                </a:solidFill>
              </a:rPr>
              <a:t>azonos időben </a:t>
            </a:r>
            <a:r>
              <a:rPr lang="hu-HU" dirty="0"/>
              <a:t>betegszenek meg;</a:t>
            </a:r>
          </a:p>
          <a:p>
            <a:pPr lvl="0" fontAlgn="base"/>
            <a:r>
              <a:rPr lang="hu-HU" dirty="0">
                <a:solidFill>
                  <a:srgbClr val="FF0000"/>
                </a:solidFill>
              </a:rPr>
              <a:t>a beteg </a:t>
            </a:r>
            <a:r>
              <a:rPr lang="hu-HU" dirty="0"/>
              <a:t>a megbetegedését a </a:t>
            </a:r>
            <a:r>
              <a:rPr lang="hu-HU" dirty="0">
                <a:solidFill>
                  <a:srgbClr val="FF0000"/>
                </a:solidFill>
              </a:rPr>
              <a:t>fogyasztással</a:t>
            </a:r>
            <a:r>
              <a:rPr lang="hu-HU" dirty="0"/>
              <a:t> indokolja;</a:t>
            </a:r>
          </a:p>
          <a:p>
            <a:pPr lvl="0" fontAlgn="base"/>
            <a:r>
              <a:rPr lang="hu-HU" dirty="0"/>
              <a:t>a beteg vadon termő, szakértő által nem vizsgált </a:t>
            </a:r>
            <a:r>
              <a:rPr lang="hu-HU" dirty="0">
                <a:solidFill>
                  <a:srgbClr val="FF0000"/>
                </a:solidFill>
              </a:rPr>
              <a:t>gombából</a:t>
            </a:r>
            <a:r>
              <a:rPr lang="hu-HU" dirty="0"/>
              <a:t> fogyasz­tott.</a:t>
            </a: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6121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2627" y="1224136"/>
            <a:ext cx="8784976" cy="55172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i="1" u="sng" dirty="0"/>
              <a:t>Tünetek: </a:t>
            </a: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</a:rPr>
              <a:t>hányinger, hasmenés</a:t>
            </a:r>
            <a:r>
              <a:rPr lang="hu-HU" dirty="0"/>
              <a:t>, hasi fájdalom és görcsök, </a:t>
            </a:r>
            <a:r>
              <a:rPr lang="hu-HU" dirty="0">
                <a:solidFill>
                  <a:srgbClr val="FF0000"/>
                </a:solidFill>
              </a:rPr>
              <a:t>általános rosszullét, láz</a:t>
            </a:r>
            <a:r>
              <a:rPr lang="hu-HU" dirty="0"/>
              <a:t>, fejfájás. </a:t>
            </a: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</a:rPr>
              <a:t>kettős látás, nyelési vagy beszédnehézségek, izomgörcsök, bénu­lás</a:t>
            </a:r>
            <a:r>
              <a:rPr lang="hu-HU" dirty="0"/>
              <a:t>. </a:t>
            </a:r>
          </a:p>
          <a:p>
            <a:pPr marL="0" indent="0">
              <a:buNone/>
            </a:pPr>
            <a:r>
              <a:rPr lang="hu-HU" dirty="0"/>
              <a:t>Ilyen tünetek esetén a beteghez azonnal orvost kell hívni!</a:t>
            </a:r>
          </a:p>
          <a:p>
            <a:pPr marL="0" indent="0">
              <a:buNone/>
            </a:pPr>
            <a:r>
              <a:rPr lang="hu-HU" i="1" dirty="0">
                <a:solidFill>
                  <a:srgbClr val="FF0000"/>
                </a:solidFill>
              </a:rPr>
              <a:t>Nem tekintendő </a:t>
            </a:r>
            <a:r>
              <a:rPr lang="hu-HU" dirty="0">
                <a:solidFill>
                  <a:srgbClr val="FF0000"/>
                </a:solidFill>
              </a:rPr>
              <a:t>élelmiszer </a:t>
            </a:r>
            <a:r>
              <a:rPr lang="hu-HU" dirty="0"/>
              <a:t>eredetű megbetegedésnek:</a:t>
            </a:r>
          </a:p>
          <a:p>
            <a:pPr lvl="0" fontAlgn="base"/>
            <a:r>
              <a:rPr lang="hu-HU" dirty="0"/>
              <a:t>(az egyéni túlérzékenység okozta megbetegedések) </a:t>
            </a:r>
            <a:r>
              <a:rPr lang="hu-HU" dirty="0">
                <a:solidFill>
                  <a:srgbClr val="FF0000"/>
                </a:solidFill>
              </a:rPr>
              <a:t>pl. élelmiszer-allergia</a:t>
            </a:r>
            <a:r>
              <a:rPr lang="hu-HU" dirty="0"/>
              <a:t>),</a:t>
            </a:r>
          </a:p>
          <a:p>
            <a:r>
              <a:rPr lang="hu-HU" dirty="0"/>
              <a:t>a fogyasztó </a:t>
            </a:r>
            <a:r>
              <a:rPr lang="hu-HU" dirty="0">
                <a:solidFill>
                  <a:srgbClr val="FF0000"/>
                </a:solidFill>
              </a:rPr>
              <a:t>megváltozott egészségi </a:t>
            </a:r>
            <a:r>
              <a:rPr lang="hu-HU" dirty="0"/>
              <a:t>állapota (pl. epekőbetegség esetén az erősen zsíros étel által kiváltott rosszullét). </a:t>
            </a:r>
          </a:p>
          <a:p>
            <a:pPr lvl="0" fontAlgn="base"/>
            <a:endParaRPr lang="hu-HU" dirty="0"/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0439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Az élelmiszer megbetegedést okozó </a:t>
            </a:r>
            <a:r>
              <a:rPr lang="hu-HU" i="1" dirty="0"/>
              <a:t>fő tényezők</a:t>
            </a:r>
            <a:r>
              <a:rPr lang="hu-HU" dirty="0"/>
              <a:t>:</a:t>
            </a:r>
          </a:p>
          <a:p>
            <a:pPr lvl="0" fontAlgn="base"/>
            <a:r>
              <a:rPr lang="hu-HU" dirty="0"/>
              <a:t>a kórokozók </a:t>
            </a:r>
            <a:r>
              <a:rPr lang="hu-HU" dirty="0">
                <a:solidFill>
                  <a:srgbClr val="FF0000"/>
                </a:solidFill>
              </a:rPr>
              <a:t>jelenléte,</a:t>
            </a:r>
          </a:p>
          <a:p>
            <a:pPr lvl="0" fontAlgn="base"/>
            <a:r>
              <a:rPr lang="hu-HU" dirty="0"/>
              <a:t>a kórokozót </a:t>
            </a:r>
            <a:r>
              <a:rPr lang="hu-HU" dirty="0">
                <a:solidFill>
                  <a:srgbClr val="FF0000"/>
                </a:solidFill>
              </a:rPr>
              <a:t>közvetítő eszközök, berendezések</a:t>
            </a:r>
            <a:r>
              <a:rPr lang="hu-HU" dirty="0"/>
              <a:t>,</a:t>
            </a:r>
          </a:p>
          <a:p>
            <a:pPr lvl="0" fontAlgn="base"/>
            <a:r>
              <a:rPr lang="hu-HU" dirty="0"/>
              <a:t>az élelmiszerekkel, ételekkel foglalkozó </a:t>
            </a:r>
            <a:r>
              <a:rPr lang="hu-HU" dirty="0">
                <a:solidFill>
                  <a:srgbClr val="FF0000"/>
                </a:solidFill>
              </a:rPr>
              <a:t>dolgozók. </a:t>
            </a:r>
          </a:p>
          <a:p>
            <a:pPr marL="0" lvl="0" indent="0" fontAlgn="base">
              <a:buNone/>
            </a:pPr>
            <a:r>
              <a:rPr lang="hu-HU" dirty="0"/>
              <a:t>A megbetegedések legnagyobb része a vendéglátásban és a közétkeztetésben következik be </a:t>
            </a:r>
          </a:p>
          <a:p>
            <a:pPr marL="0" lvl="0" indent="0" fontAlgn="base">
              <a:buNone/>
            </a:pPr>
            <a:endParaRPr lang="hu-H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lvl="0" indent="0" fontAlgn="base">
              <a:buNone/>
            </a:pP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977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517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dirty="0"/>
              <a:t>A </a:t>
            </a:r>
            <a:r>
              <a:rPr lang="hu-HU" sz="2800" b="1" dirty="0"/>
              <a:t>vírusok </a:t>
            </a:r>
            <a:r>
              <a:rPr lang="hu-HU" sz="2800" dirty="0"/>
              <a:t>a legegyszerűbb </a:t>
            </a:r>
            <a:r>
              <a:rPr lang="hu-HU" sz="2800" dirty="0">
                <a:solidFill>
                  <a:srgbClr val="FF0000"/>
                </a:solidFill>
              </a:rPr>
              <a:t>biológiai</a:t>
            </a:r>
            <a:r>
              <a:rPr lang="hu-HU" sz="2800" dirty="0"/>
              <a:t> egységek. </a:t>
            </a:r>
          </a:p>
          <a:p>
            <a:r>
              <a:rPr lang="hu-HU" sz="2800" dirty="0"/>
              <a:t>Csak </a:t>
            </a:r>
            <a:r>
              <a:rPr lang="hu-HU" sz="2800" dirty="0">
                <a:solidFill>
                  <a:srgbClr val="FF0000"/>
                </a:solidFill>
              </a:rPr>
              <a:t>elektron­mikroszkóppal</a:t>
            </a:r>
            <a:r>
              <a:rPr lang="hu-HU" sz="2800" dirty="0"/>
              <a:t> láthatók. </a:t>
            </a:r>
            <a:r>
              <a:rPr lang="hu-HU" sz="2800" dirty="0">
                <a:solidFill>
                  <a:srgbClr val="FF0000"/>
                </a:solidFill>
              </a:rPr>
              <a:t>Önálló anyagcserére </a:t>
            </a:r>
            <a:r>
              <a:rPr lang="hu-HU" sz="2800" dirty="0"/>
              <a:t>nem képesek. Csak </a:t>
            </a:r>
            <a:r>
              <a:rPr lang="hu-HU" sz="2800" dirty="0">
                <a:solidFill>
                  <a:srgbClr val="FF0000"/>
                </a:solidFill>
              </a:rPr>
              <a:t>a gazdasejt </a:t>
            </a:r>
            <a:r>
              <a:rPr lang="hu-HU" sz="2800" dirty="0"/>
              <a:t>anyagaiból tudják a szükséges </a:t>
            </a:r>
            <a:r>
              <a:rPr lang="hu-HU" sz="2800" dirty="0">
                <a:solidFill>
                  <a:srgbClr val="FF0000"/>
                </a:solidFill>
              </a:rPr>
              <a:t>tápanyagaikat </a:t>
            </a:r>
            <a:r>
              <a:rPr lang="hu-HU" sz="2800" dirty="0"/>
              <a:t>felvenni. Az élő sejtből kikerülve </a:t>
            </a:r>
            <a:r>
              <a:rPr lang="hu-HU" sz="2800" dirty="0">
                <a:solidFill>
                  <a:srgbClr val="FF0000"/>
                </a:solidFill>
              </a:rPr>
              <a:t>nem szaporodnak</a:t>
            </a:r>
            <a:r>
              <a:rPr lang="hu-HU" sz="2800" dirty="0"/>
              <a:t>, de </a:t>
            </a:r>
            <a:r>
              <a:rPr lang="hu-HU" sz="2800" dirty="0">
                <a:solidFill>
                  <a:srgbClr val="FF0000"/>
                </a:solidFill>
              </a:rPr>
              <a:t>fertőzőképességűket</a:t>
            </a:r>
            <a:r>
              <a:rPr lang="hu-HU" sz="2800" dirty="0"/>
              <a:t> megtartják. </a:t>
            </a:r>
          </a:p>
          <a:p>
            <a:r>
              <a:rPr lang="hu-HU" sz="2800" dirty="0"/>
              <a:t>Külső hatásokkal szemben általában ellenállóak,             </a:t>
            </a:r>
            <a:r>
              <a:rPr lang="hu-HU" sz="2800" dirty="0">
                <a:solidFill>
                  <a:srgbClr val="FF0000"/>
                </a:solidFill>
              </a:rPr>
              <a:t>de 100 °C felett </a:t>
            </a:r>
            <a:r>
              <a:rPr lang="hu-HU" sz="2800" dirty="0"/>
              <a:t>elpusztulhatnak</a:t>
            </a:r>
          </a:p>
          <a:p>
            <a:r>
              <a:rPr lang="hu-HU" sz="2800" dirty="0"/>
              <a:t>Olyan betegségeket okozhatnak, amelyek </a:t>
            </a:r>
            <a:r>
              <a:rPr lang="hu-HU" sz="2800" dirty="0">
                <a:solidFill>
                  <a:srgbClr val="FF0000"/>
                </a:solidFill>
              </a:rPr>
              <a:t>élelmiszerek közvetítésével</a:t>
            </a:r>
            <a:r>
              <a:rPr lang="hu-HU" sz="2800" dirty="0"/>
              <a:t> is terjedhet­nek, például </a:t>
            </a:r>
            <a:r>
              <a:rPr lang="hu-HU" sz="2800" dirty="0">
                <a:solidFill>
                  <a:srgbClr val="FF0000"/>
                </a:solidFill>
              </a:rPr>
              <a:t>influenza, sertéspestis</a:t>
            </a:r>
            <a:r>
              <a:rPr lang="hu-HU" sz="2800" dirty="0"/>
              <a:t>, fertőző </a:t>
            </a:r>
            <a:r>
              <a:rPr lang="hu-HU" sz="2800" dirty="0">
                <a:solidFill>
                  <a:srgbClr val="FF0000"/>
                </a:solidFill>
              </a:rPr>
              <a:t>májgyulladás</a:t>
            </a:r>
            <a:r>
              <a:rPr lang="hu-HU" sz="2800" dirty="0"/>
              <a:t>, járványos </a:t>
            </a:r>
            <a:r>
              <a:rPr lang="hu-HU" sz="2800" dirty="0">
                <a:solidFill>
                  <a:srgbClr val="FF0000"/>
                </a:solidFill>
              </a:rPr>
              <a:t>gyermekbé­nulás</a:t>
            </a:r>
            <a:r>
              <a:rPr lang="hu-HU" sz="2800" dirty="0"/>
              <a:t>, száj- és körömfájás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-9939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FF0000"/>
                </a:solidFill>
              </a:rPr>
              <a:t>ÉLELMISZER MIKROBIOLÓGIA,</a:t>
            </a:r>
            <a:r>
              <a:rPr lang="hu-HU" b="1" dirty="0">
                <a:solidFill>
                  <a:srgbClr val="FF0000"/>
                </a:solidFill>
              </a:rPr>
              <a:t>TARTÓSÍTÁS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29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544616"/>
          </a:xfrm>
        </p:spPr>
        <p:txBody>
          <a:bodyPr>
            <a:normAutofit fontScale="92500" lnSpcReduction="10000"/>
          </a:bodyPr>
          <a:lstStyle/>
          <a:p>
            <a:pPr marL="0" lvl="0" indent="46038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2600" b="1" dirty="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Ételfertőzés:</a:t>
            </a:r>
          </a:p>
          <a:p>
            <a:pPr marL="0" lvl="0" indent="460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3000" dirty="0"/>
              <a:t>minden olyan </a:t>
            </a:r>
            <a:r>
              <a:rPr lang="hu-HU" altLang="hu-HU" sz="3000" dirty="0">
                <a:solidFill>
                  <a:srgbClr val="FF0000"/>
                </a:solidFill>
              </a:rPr>
              <a:t>egészségkárosodás</a:t>
            </a:r>
            <a:r>
              <a:rPr lang="hu-HU" altLang="hu-HU" sz="3000" dirty="0"/>
              <a:t>, amely kórokozóval fertőzött </a:t>
            </a:r>
            <a:r>
              <a:rPr lang="hu-HU" altLang="hu-HU" sz="3000" dirty="0">
                <a:solidFill>
                  <a:srgbClr val="FF0000"/>
                </a:solidFill>
              </a:rPr>
              <a:t>élel­miszer</a:t>
            </a:r>
            <a:r>
              <a:rPr lang="hu-HU" altLang="hu-HU" sz="3000" dirty="0"/>
              <a:t> vagy </a:t>
            </a:r>
            <a:r>
              <a:rPr lang="hu-HU" altLang="hu-HU" sz="3000" dirty="0">
                <a:solidFill>
                  <a:srgbClr val="FF0000"/>
                </a:solidFill>
              </a:rPr>
              <a:t>étel</a:t>
            </a:r>
            <a:r>
              <a:rPr lang="hu-HU" altLang="hu-HU" sz="3000" dirty="0"/>
              <a:t> </a:t>
            </a:r>
            <a:r>
              <a:rPr lang="hu-HU" altLang="hu-HU" sz="3000" dirty="0">
                <a:solidFill>
                  <a:srgbClr val="FF0000"/>
                </a:solidFill>
              </a:rPr>
              <a:t>elfogyasztása</a:t>
            </a:r>
            <a:r>
              <a:rPr lang="hu-HU" altLang="hu-HU" sz="3000" dirty="0"/>
              <a:t> következtében keletkezett.</a:t>
            </a:r>
          </a:p>
          <a:p>
            <a:pPr marL="0" lvl="0" indent="460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hu-HU" altLang="hu-HU" sz="3000" dirty="0"/>
          </a:p>
          <a:p>
            <a:pPr marL="0" lvl="0" indent="460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3000" b="1" dirty="0"/>
              <a:t>Kiváltó kórokozó </a:t>
            </a:r>
          </a:p>
          <a:p>
            <a:pPr marL="0" lvl="0" indent="460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3000" dirty="0"/>
              <a:t>- vírus, </a:t>
            </a:r>
          </a:p>
          <a:p>
            <a:pPr marL="0" lvl="0" indent="460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3000" dirty="0"/>
              <a:t>- baktérium, </a:t>
            </a:r>
          </a:p>
          <a:p>
            <a:pPr marL="0" lvl="0" indent="460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3000" dirty="0"/>
              <a:t>- mikroszkopikus gomba, </a:t>
            </a:r>
          </a:p>
          <a:p>
            <a:pPr marL="0" lvl="0" indent="460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3000" dirty="0"/>
              <a:t>- illetve valamilyen élősködő. </a:t>
            </a:r>
          </a:p>
          <a:p>
            <a:pPr marL="0" lvl="0" indent="460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hu-HU" altLang="hu-HU" sz="3000" dirty="0"/>
          </a:p>
          <a:p>
            <a:pPr marL="0" lvl="0" indent="4603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3000" dirty="0"/>
              <a:t>A kórokozók csak abban az esetben </a:t>
            </a:r>
            <a:r>
              <a:rPr lang="hu-HU" altLang="hu-HU" sz="3000" dirty="0">
                <a:solidFill>
                  <a:srgbClr val="FF0000"/>
                </a:solidFill>
              </a:rPr>
              <a:t>okoznak megbetegedést</a:t>
            </a:r>
            <a:r>
              <a:rPr lang="hu-HU" altLang="hu-HU" sz="3000" dirty="0"/>
              <a:t>, ha </a:t>
            </a:r>
            <a:r>
              <a:rPr lang="hu-HU" altLang="hu-HU" sz="3000" dirty="0">
                <a:solidFill>
                  <a:srgbClr val="FF0000"/>
                </a:solidFill>
              </a:rPr>
              <a:t>kri­tikus csíraszámban </a:t>
            </a:r>
            <a:r>
              <a:rPr lang="hu-HU" altLang="hu-HU" sz="3000" dirty="0"/>
              <a:t>vannak jelen. </a:t>
            </a:r>
          </a:p>
        </p:txBody>
      </p:sp>
    </p:spTree>
    <p:extLst>
      <p:ext uri="{BB962C8B-B14F-4D97-AF65-F5344CB8AC3E}">
        <p14:creationId xmlns:p14="http://schemas.microsoft.com/office/powerpoint/2010/main" val="2781431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F7A89B-BB27-4600-BC75-126F088A5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74340"/>
            <a:ext cx="8507288" cy="6309320"/>
          </a:xfrm>
        </p:spPr>
        <p:txBody>
          <a:bodyPr>
            <a:normAutofit/>
          </a:bodyPr>
          <a:lstStyle/>
          <a:p>
            <a:pPr marL="0" lvl="0" indent="46038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2400" b="1" dirty="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                               Összefoglaló </a:t>
            </a:r>
          </a:p>
          <a:p>
            <a:pPr marL="0" lvl="0" indent="46038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2400" b="1" dirty="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1.Ételfertőzés:</a:t>
            </a:r>
          </a:p>
          <a:p>
            <a:pPr marL="0" lvl="0" indent="460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2800" dirty="0"/>
              <a:t>minden olyan </a:t>
            </a:r>
            <a:r>
              <a:rPr lang="hu-HU" altLang="hu-HU" sz="2800" dirty="0">
                <a:solidFill>
                  <a:srgbClr val="FF0000"/>
                </a:solidFill>
              </a:rPr>
              <a:t>egészségkárosodás</a:t>
            </a:r>
            <a:r>
              <a:rPr lang="hu-HU" altLang="hu-HU" sz="2800" dirty="0"/>
              <a:t>, amely </a:t>
            </a:r>
            <a:r>
              <a:rPr lang="hu-HU" altLang="hu-HU" sz="2800" dirty="0">
                <a:solidFill>
                  <a:srgbClr val="FF0000"/>
                </a:solidFill>
              </a:rPr>
              <a:t>kórokozóval fertőzött</a:t>
            </a:r>
            <a:r>
              <a:rPr lang="hu-HU" altLang="hu-HU" sz="2800" dirty="0"/>
              <a:t> </a:t>
            </a:r>
            <a:r>
              <a:rPr lang="hu-HU" altLang="hu-HU" sz="2800" dirty="0">
                <a:solidFill>
                  <a:srgbClr val="FF0000"/>
                </a:solidFill>
              </a:rPr>
              <a:t>élel­miszer</a:t>
            </a:r>
            <a:r>
              <a:rPr lang="hu-HU" altLang="hu-HU" sz="2800" dirty="0"/>
              <a:t> vagy </a:t>
            </a:r>
            <a:r>
              <a:rPr lang="hu-HU" altLang="hu-HU" sz="2800" dirty="0">
                <a:solidFill>
                  <a:srgbClr val="FF0000"/>
                </a:solidFill>
              </a:rPr>
              <a:t>étel</a:t>
            </a:r>
            <a:r>
              <a:rPr lang="hu-HU" altLang="hu-HU" sz="2800" dirty="0"/>
              <a:t> </a:t>
            </a:r>
            <a:r>
              <a:rPr lang="hu-HU" altLang="hu-HU" sz="2800" dirty="0">
                <a:solidFill>
                  <a:srgbClr val="FF0000"/>
                </a:solidFill>
              </a:rPr>
              <a:t>elfogyasztása</a:t>
            </a:r>
            <a:r>
              <a:rPr lang="hu-HU" altLang="hu-HU" sz="2800" dirty="0"/>
              <a:t> következtében keletkezett. </a:t>
            </a:r>
            <a:r>
              <a:rPr lang="hu-HU" altLang="hu-HU" sz="2800" dirty="0">
                <a:solidFill>
                  <a:srgbClr val="7030A0"/>
                </a:solidFill>
              </a:rPr>
              <a:t>(</a:t>
            </a:r>
            <a:r>
              <a:rPr lang="hu-HU" altLang="hu-HU" sz="2800" dirty="0" err="1">
                <a:solidFill>
                  <a:srgbClr val="7030A0"/>
                </a:solidFill>
              </a:rPr>
              <a:t>calicivírus</a:t>
            </a:r>
            <a:r>
              <a:rPr lang="hu-HU" altLang="hu-HU" sz="2800" dirty="0">
                <a:solidFill>
                  <a:srgbClr val="7030A0"/>
                </a:solidFill>
              </a:rPr>
              <a:t>, coli, vérhas, penészgomba)</a:t>
            </a:r>
          </a:p>
          <a:p>
            <a:pPr marL="0" indent="0">
              <a:buNone/>
            </a:pPr>
            <a:r>
              <a:rPr lang="hu-HU" sz="2800" b="1" spc="-30" dirty="0"/>
              <a:t>2. </a:t>
            </a:r>
            <a:r>
              <a:rPr lang="hu-HU" sz="2400" b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Ételmérgezés :</a:t>
            </a:r>
            <a:br>
              <a:rPr lang="hu-HU" sz="2800" spc="-30" dirty="0"/>
            </a:br>
            <a:r>
              <a:rPr lang="hu-HU" sz="2800" spc="-30" dirty="0"/>
              <a:t>minden olyan </a:t>
            </a:r>
            <a:r>
              <a:rPr lang="hu-HU" sz="2800" spc="-30" dirty="0">
                <a:solidFill>
                  <a:srgbClr val="FF0000"/>
                </a:solidFill>
              </a:rPr>
              <a:t>egészségkárosodás</a:t>
            </a:r>
            <a:r>
              <a:rPr lang="hu-HU" sz="2800" spc="-30" dirty="0"/>
              <a:t>, amelyet élelmiszer vagy </a:t>
            </a:r>
            <a:r>
              <a:rPr lang="hu-HU" sz="2800" spc="-30" dirty="0">
                <a:solidFill>
                  <a:srgbClr val="FF0000"/>
                </a:solidFill>
              </a:rPr>
              <a:t>étel </a:t>
            </a:r>
            <a:r>
              <a:rPr lang="hu-HU" sz="2800" spc="-5" dirty="0">
                <a:solidFill>
                  <a:srgbClr val="FF0000"/>
                </a:solidFill>
              </a:rPr>
              <a:t>fogyasztását követően a termékekben lévő méreganyag okozott </a:t>
            </a:r>
            <a:r>
              <a:rPr lang="hu-HU" sz="2800" spc="-5" dirty="0">
                <a:solidFill>
                  <a:srgbClr val="7030A0"/>
                </a:solidFill>
              </a:rPr>
              <a:t>(</a:t>
            </a:r>
            <a:r>
              <a:rPr lang="hu-HU" sz="2800" spc="-5" dirty="0" err="1">
                <a:solidFill>
                  <a:srgbClr val="7030A0"/>
                </a:solidFill>
              </a:rPr>
              <a:t>salmonella</a:t>
            </a:r>
            <a:r>
              <a:rPr lang="hu-HU" sz="2800" spc="-5" dirty="0">
                <a:solidFill>
                  <a:srgbClr val="7030A0"/>
                </a:solidFill>
              </a:rPr>
              <a:t>, kolbászmérgezés, fagylaltmérgezés-gennykeltő baktérium)</a:t>
            </a:r>
          </a:p>
          <a:p>
            <a:pPr marL="0" indent="0">
              <a:buNone/>
            </a:pPr>
            <a:r>
              <a:rPr lang="hu-HU" sz="2800" b="1" spc="-30" dirty="0"/>
              <a:t>3. </a:t>
            </a:r>
            <a:r>
              <a:rPr lang="hu-HU" sz="2400" b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Élelmiszer romlás:</a:t>
            </a:r>
          </a:p>
          <a:p>
            <a:pPr marL="0" indent="0">
              <a:buNone/>
            </a:pPr>
            <a:r>
              <a:rPr lang="hu-HU" sz="2800" dirty="0"/>
              <a:t>A romlási folyamat az élelmiszerekben a mikroorganizmus különböző </a:t>
            </a:r>
            <a:r>
              <a:rPr lang="hu-HU" sz="2800" dirty="0">
                <a:solidFill>
                  <a:srgbClr val="FF0000"/>
                </a:solidFill>
              </a:rPr>
              <a:t>elváltozásokat okoz,</a:t>
            </a:r>
            <a:r>
              <a:rPr lang="hu-HU" sz="2800" dirty="0"/>
              <a:t> ame­lyek </a:t>
            </a:r>
            <a:r>
              <a:rPr lang="hu-HU" sz="2800" dirty="0">
                <a:solidFill>
                  <a:srgbClr val="FF0000"/>
                </a:solidFill>
              </a:rPr>
              <a:t>érzékszerveinkkel észlelhetők</a:t>
            </a:r>
            <a:r>
              <a:rPr lang="hu-HU" sz="2800" dirty="0"/>
              <a:t>. </a:t>
            </a:r>
            <a:r>
              <a:rPr lang="hu-HU" sz="2800" dirty="0">
                <a:solidFill>
                  <a:srgbClr val="7030A0"/>
                </a:solidFill>
              </a:rPr>
              <a:t>(avasodás, ecetesedés, penészedés)</a:t>
            </a:r>
          </a:p>
        </p:txBody>
      </p:sp>
    </p:spTree>
    <p:extLst>
      <p:ext uri="{BB962C8B-B14F-4D97-AF65-F5344CB8AC3E}">
        <p14:creationId xmlns:p14="http://schemas.microsoft.com/office/powerpoint/2010/main" val="3932119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256584"/>
          </a:xfrm>
        </p:spPr>
        <p:txBody>
          <a:bodyPr>
            <a:normAutofit/>
          </a:bodyPr>
          <a:lstStyle/>
          <a:p>
            <a:pPr marL="0" lvl="0" indent="460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28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Romlékonyak:</a:t>
            </a:r>
          </a:p>
          <a:p>
            <a:pPr marL="0" lvl="0" indent="460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2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Nyers élelmiszer</a:t>
            </a:r>
          </a:p>
          <a:p>
            <a:pPr marL="0" indent="460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2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Tisztítatlan élel­miszer, </a:t>
            </a:r>
          </a:p>
          <a:p>
            <a:pPr marL="0" indent="460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2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Hús, </a:t>
            </a:r>
            <a:r>
              <a:rPr lang="hu-HU" altLang="hu-H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Tojás, Tej</a:t>
            </a:r>
            <a:endParaRPr lang="hu-HU" altLang="hu-HU" sz="28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460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hu-HU" altLang="hu-HU" sz="28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460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hu-HU" altLang="hu-HU" sz="28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460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2800" b="1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Kényes ételek:</a:t>
            </a:r>
          </a:p>
          <a:p>
            <a:pPr marL="0" lvl="0" indent="460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hu-HU" altLang="hu-HU" sz="28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460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2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a darált húsból, </a:t>
            </a:r>
          </a:p>
          <a:p>
            <a:pPr marL="0" lvl="0" indent="460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2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a tojásból készült ételek </a:t>
            </a:r>
          </a:p>
          <a:p>
            <a:pPr marL="0" lvl="0" indent="4603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sz="2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és a mártások.</a:t>
            </a:r>
            <a:endParaRPr lang="hu-HU" altLang="hu-H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hu-HU" dirty="0"/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1431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b="1" i="1" dirty="0"/>
              <a:t>vírusok</a:t>
            </a:r>
            <a:r>
              <a:rPr lang="hu-HU" i="1" dirty="0"/>
              <a:t> </a:t>
            </a:r>
            <a:r>
              <a:rPr lang="hu-HU" dirty="0"/>
              <a:t>(pl. </a:t>
            </a:r>
            <a:r>
              <a:rPr lang="hu-HU" dirty="0" err="1"/>
              <a:t>calicivírus</a:t>
            </a:r>
            <a:r>
              <a:rPr lang="hu-HU" dirty="0"/>
              <a:t>) </a:t>
            </a:r>
            <a:r>
              <a:rPr lang="hu-HU" dirty="0">
                <a:solidFill>
                  <a:srgbClr val="FF0000"/>
                </a:solidFill>
              </a:rPr>
              <a:t>emberről </a:t>
            </a:r>
            <a:r>
              <a:rPr lang="hu-HU" dirty="0"/>
              <a:t>kerülnek az </a:t>
            </a:r>
            <a:r>
              <a:rPr lang="hu-HU" dirty="0">
                <a:solidFill>
                  <a:srgbClr val="FF0000"/>
                </a:solidFill>
              </a:rPr>
              <a:t>élelmiszerekre. </a:t>
            </a:r>
          </a:p>
          <a:p>
            <a:pPr marL="0" indent="0">
              <a:buNone/>
            </a:pPr>
            <a:r>
              <a:rPr lang="hu-HU" dirty="0"/>
              <a:t>A baktériumokkal ellentétben az </a:t>
            </a:r>
            <a:r>
              <a:rPr lang="hu-HU" dirty="0">
                <a:solidFill>
                  <a:srgbClr val="FF0000"/>
                </a:solidFill>
              </a:rPr>
              <a:t>élelmiszerekben nem szaporodnak</a:t>
            </a:r>
            <a:r>
              <a:rPr lang="hu-HU" dirty="0"/>
              <a:t>, ugyanakkor </a:t>
            </a:r>
            <a:r>
              <a:rPr lang="hu-HU" dirty="0">
                <a:solidFill>
                  <a:srgbClr val="FF0000"/>
                </a:solidFill>
              </a:rPr>
              <a:t>igen fertőzőek.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1431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i="1" dirty="0"/>
              <a:t>Bakteriális </a:t>
            </a:r>
            <a:r>
              <a:rPr lang="hu-HU" b="1" dirty="0"/>
              <a:t>ételfertőzések közé sorolhatók:</a:t>
            </a:r>
          </a:p>
          <a:p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b="1" dirty="0">
                <a:solidFill>
                  <a:srgbClr val="FF0000"/>
                </a:solidFill>
              </a:rPr>
              <a:t>Vérhas:</a:t>
            </a:r>
            <a:r>
              <a:rPr lang="hu-HU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hu-HU" dirty="0"/>
              <a:t>    A fertőzés </a:t>
            </a:r>
            <a:r>
              <a:rPr lang="hu-HU" dirty="0">
                <a:solidFill>
                  <a:srgbClr val="FF0000"/>
                </a:solidFill>
              </a:rPr>
              <a:t>forrása:</a:t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>
                <a:solidFill>
                  <a:srgbClr val="FF0000"/>
                </a:solidFill>
              </a:rPr>
              <a:t>    - a beteg ember </a:t>
            </a: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</a:rPr>
              <a:t>    - tünetmentes kórokozó-ürítő lehet</a:t>
            </a:r>
            <a:r>
              <a:rPr lang="hu-HU" dirty="0"/>
              <a:t>. </a:t>
            </a:r>
            <a:br>
              <a:rPr lang="hu-HU" dirty="0"/>
            </a:br>
            <a:r>
              <a:rPr lang="hu-HU" dirty="0"/>
              <a:t>     A kórokozó kizárólag a </a:t>
            </a:r>
            <a:r>
              <a:rPr lang="hu-HU" dirty="0">
                <a:solidFill>
                  <a:srgbClr val="FF0000"/>
                </a:solidFill>
              </a:rPr>
              <a:t>széklettel ürül, és a </a:t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>
                <a:solidFill>
                  <a:srgbClr val="FF0000"/>
                </a:solidFill>
              </a:rPr>
              <a:t>     széklet útján terjed.</a:t>
            </a:r>
          </a:p>
          <a:p>
            <a:r>
              <a:rPr lang="hu-HU" b="1" dirty="0">
                <a:solidFill>
                  <a:srgbClr val="FF0000"/>
                </a:solidFill>
              </a:rPr>
              <a:t>Coli fertőzés:</a:t>
            </a:r>
            <a:endParaRPr lang="hu-H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dirty="0"/>
              <a:t>    A külvi­lágba a </a:t>
            </a:r>
            <a:r>
              <a:rPr lang="hu-HU" dirty="0">
                <a:solidFill>
                  <a:srgbClr val="FF0000"/>
                </a:solidFill>
              </a:rPr>
              <a:t>széklettel kerülnek</a:t>
            </a:r>
            <a:r>
              <a:rPr lang="hu-HU" dirty="0"/>
              <a:t>, de   </a:t>
            </a:r>
            <a:br>
              <a:rPr lang="hu-HU" dirty="0"/>
            </a:br>
            <a:r>
              <a:rPr lang="hu-HU" dirty="0"/>
              <a:t>    szennyezhetik az </a:t>
            </a:r>
            <a:r>
              <a:rPr lang="hu-HU" dirty="0">
                <a:solidFill>
                  <a:srgbClr val="FF0000"/>
                </a:solidFill>
              </a:rPr>
              <a:t>ivóvizet és az élelmiszereket</a:t>
            </a:r>
            <a:r>
              <a:rPr lang="hu-HU" dirty="0"/>
              <a:t> is.</a:t>
            </a:r>
          </a:p>
          <a:p>
            <a:endParaRPr lang="hu-HU" dirty="0">
              <a:solidFill>
                <a:srgbClr val="7030A0"/>
              </a:solidFill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1431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3800" b="1" dirty="0"/>
              <a:t>A </a:t>
            </a:r>
            <a:r>
              <a:rPr lang="hu-HU" sz="3800" b="1" dirty="0" err="1"/>
              <a:t>mikotoxinok</a:t>
            </a:r>
            <a:r>
              <a:rPr lang="hu-HU" sz="3800" b="1" dirty="0"/>
              <a:t> </a:t>
            </a:r>
          </a:p>
          <a:p>
            <a:pPr marL="0" indent="0">
              <a:buNone/>
            </a:pPr>
            <a:r>
              <a:rPr lang="hu-HU" b="1" dirty="0"/>
              <a:t>Penészgombák</a:t>
            </a:r>
            <a:r>
              <a:rPr lang="hu-HU" dirty="0"/>
              <a:t> által termelt erős </a:t>
            </a:r>
            <a:r>
              <a:rPr lang="hu-HU" dirty="0">
                <a:solidFill>
                  <a:srgbClr val="FF0000"/>
                </a:solidFill>
              </a:rPr>
              <a:t>biológiai hatású anyagok</a:t>
            </a:r>
            <a:r>
              <a:rPr lang="hu-HU" dirty="0"/>
              <a:t>. </a:t>
            </a:r>
            <a:br>
              <a:rPr lang="hu-HU" dirty="0"/>
            </a:br>
            <a:r>
              <a:rPr lang="hu-HU" dirty="0"/>
              <a:t>Ezek a </a:t>
            </a:r>
            <a:r>
              <a:rPr lang="hu-HU" dirty="0">
                <a:solidFill>
                  <a:srgbClr val="FF0000"/>
                </a:solidFill>
              </a:rPr>
              <a:t>legveszélyesebb méreganyagok </a:t>
            </a:r>
            <a:r>
              <a:rPr lang="hu-HU" dirty="0"/>
              <a:t>közé tartoznak. </a:t>
            </a:r>
          </a:p>
          <a:p>
            <a:pPr marL="0" indent="0">
              <a:buNone/>
            </a:pPr>
            <a:r>
              <a:rPr lang="hu-HU" dirty="0"/>
              <a:t>Befolyásolhatják a </a:t>
            </a:r>
            <a:r>
              <a:rPr lang="hu-HU" dirty="0">
                <a:solidFill>
                  <a:srgbClr val="FF0000"/>
                </a:solidFill>
              </a:rPr>
              <a:t>növekedést, a szaporodást, immunrendszert.</a:t>
            </a:r>
            <a:br>
              <a:rPr lang="hu-HU" dirty="0">
                <a:solidFill>
                  <a:srgbClr val="FF0000"/>
                </a:solidFill>
              </a:rPr>
            </a:br>
            <a:endParaRPr lang="hu-H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dirty="0"/>
              <a:t>Az élelmiszerekbe </a:t>
            </a:r>
            <a:r>
              <a:rPr lang="hu-HU" i="1" dirty="0"/>
              <a:t>kerülhetnek:</a:t>
            </a:r>
            <a:endParaRPr lang="hu-HU" dirty="0"/>
          </a:p>
          <a:p>
            <a:r>
              <a:rPr lang="hu-HU" dirty="0">
                <a:solidFill>
                  <a:srgbClr val="FF0000"/>
                </a:solidFill>
              </a:rPr>
              <a:t>talajból, levegőből</a:t>
            </a:r>
            <a:r>
              <a:rPr lang="hu-HU" dirty="0"/>
              <a:t>, mosóvízből,</a:t>
            </a:r>
          </a:p>
          <a:p>
            <a:r>
              <a:rPr lang="hu-HU" dirty="0">
                <a:solidFill>
                  <a:srgbClr val="FF0000"/>
                </a:solidFill>
              </a:rPr>
              <a:t>edényekről, eszközökről</a:t>
            </a:r>
            <a:r>
              <a:rPr lang="hu-HU" dirty="0"/>
              <a:t>, gépekről, berendezési tárgyakról,</a:t>
            </a:r>
          </a:p>
          <a:p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az embertől </a:t>
            </a:r>
            <a:r>
              <a:rPr lang="hu-HU" dirty="0"/>
              <a:t>a szennyezett kéz, testváladék,</a:t>
            </a:r>
          </a:p>
          <a:p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rovarokról, rágcsálókról </a:t>
            </a:r>
            <a:r>
              <a:rPr lang="hu-HU" dirty="0"/>
              <a:t>vagy azok testváladékairól.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2337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A </a:t>
            </a:r>
            <a:r>
              <a:rPr lang="hu-HU" b="1" i="1" dirty="0"/>
              <a:t>megelőzés </a:t>
            </a:r>
            <a:r>
              <a:rPr lang="hu-HU" b="1" dirty="0"/>
              <a:t>legfontosabb módjai:</a:t>
            </a:r>
          </a:p>
          <a:p>
            <a:r>
              <a:rPr lang="hu-HU" dirty="0"/>
              <a:t>az alapanyagok </a:t>
            </a:r>
            <a:r>
              <a:rPr lang="hu-HU" dirty="0">
                <a:solidFill>
                  <a:srgbClr val="FF0000"/>
                </a:solidFill>
              </a:rPr>
              <a:t>jó minőségűek</a:t>
            </a:r>
            <a:r>
              <a:rPr lang="hu-HU" dirty="0"/>
              <a:t>, megfelelően </a:t>
            </a:r>
            <a:r>
              <a:rPr lang="hu-HU" dirty="0">
                <a:solidFill>
                  <a:srgbClr val="FF0000"/>
                </a:solidFill>
              </a:rPr>
              <a:t>tiszták</a:t>
            </a:r>
          </a:p>
          <a:p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szennyezett </a:t>
            </a:r>
            <a:r>
              <a:rPr lang="hu-HU" dirty="0"/>
              <a:t>nyersanyagokat  </a:t>
            </a:r>
            <a:r>
              <a:rPr lang="hu-HU" dirty="0">
                <a:solidFill>
                  <a:srgbClr val="FF0000"/>
                </a:solidFill>
              </a:rPr>
              <a:t>elkülönítése </a:t>
            </a:r>
            <a:r>
              <a:rPr lang="hu-HU" dirty="0"/>
              <a:t>a kész ételektől; </a:t>
            </a:r>
            <a:r>
              <a:rPr lang="hu-HU" dirty="0">
                <a:solidFill>
                  <a:srgbClr val="FF0000"/>
                </a:solidFill>
              </a:rPr>
              <a:t>hőkezelés (75 </a:t>
            </a:r>
            <a:r>
              <a:rPr lang="hu-HU" dirty="0" err="1">
                <a:solidFill>
                  <a:srgbClr val="FF0000"/>
                </a:solidFill>
              </a:rPr>
              <a:t>°C-os</a:t>
            </a:r>
            <a:r>
              <a:rPr lang="hu-HU" dirty="0"/>
              <a:t>);</a:t>
            </a:r>
          </a:p>
          <a:p>
            <a:r>
              <a:rPr lang="hu-HU" dirty="0"/>
              <a:t>csontos húsok készítésénél a </a:t>
            </a:r>
            <a:r>
              <a:rPr lang="hu-HU" dirty="0">
                <a:solidFill>
                  <a:srgbClr val="FF0000"/>
                </a:solidFill>
              </a:rPr>
              <a:t>csont mellet­ti részek is alaposan átsüljenek;</a:t>
            </a:r>
          </a:p>
          <a:p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mikroorganizmusok</a:t>
            </a:r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élettevékenységének a korlátozása</a:t>
            </a:r>
            <a:r>
              <a:rPr lang="hu-HU" dirty="0"/>
              <a:t> (pl. alacsony vagy magas hőmérséklet,  víztartalom);</a:t>
            </a:r>
          </a:p>
          <a:p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higiéniai eljárások </a:t>
            </a:r>
            <a:r>
              <a:rPr lang="hu-HU" dirty="0"/>
              <a:t>(pl. kézmosás, takarítás, fertőtlenítés) betartása, </a:t>
            </a:r>
            <a:br>
              <a:rPr lang="hu-HU" dirty="0"/>
            </a:br>
            <a:r>
              <a:rPr lang="hu-HU" sz="4800" dirty="0">
                <a:solidFill>
                  <a:srgbClr val="FF0000"/>
                </a:solidFill>
              </a:rPr>
              <a:t>Kézmosás </a:t>
            </a:r>
            <a:r>
              <a:rPr lang="hu-HU" dirty="0"/>
              <a:t>- </a:t>
            </a:r>
            <a:r>
              <a:rPr lang="hu-HU" dirty="0">
                <a:solidFill>
                  <a:srgbClr val="FF0000"/>
                </a:solidFill>
              </a:rPr>
              <a:t>nyers hal, baromfi, tojás és tisztítatlan zöldség, gyümölcs mindig</a:t>
            </a:r>
            <a:r>
              <a:rPr lang="hu-HU">
                <a:solidFill>
                  <a:srgbClr val="FF0000"/>
                </a:solidFill>
              </a:rPr>
              <a:t>!!!!!! </a:t>
            </a:r>
            <a:endParaRPr lang="hu-HU" sz="58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hu-HU" b="1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8703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1980"/>
              </a:spcAft>
              <a:buNone/>
            </a:pPr>
            <a:r>
              <a:rPr lang="hu-HU" b="1" spc="-30" dirty="0"/>
              <a:t>Ételmérgezés</a:t>
            </a:r>
            <a:r>
              <a:rPr lang="hu-HU" spc="-30" dirty="0"/>
              <a:t> </a:t>
            </a:r>
            <a:br>
              <a:rPr lang="hu-HU" spc="-30" dirty="0"/>
            </a:br>
            <a:r>
              <a:rPr lang="hu-HU" sz="2800" spc="-30" dirty="0"/>
              <a:t>minden olyan </a:t>
            </a:r>
            <a:r>
              <a:rPr lang="hu-HU" sz="2800" spc="-30" dirty="0">
                <a:solidFill>
                  <a:srgbClr val="FF0000"/>
                </a:solidFill>
              </a:rPr>
              <a:t>egészségkárosodás</a:t>
            </a:r>
            <a:r>
              <a:rPr lang="hu-HU" sz="2800" spc="-30" dirty="0"/>
              <a:t>, amelyet élelmiszer vagy </a:t>
            </a:r>
            <a:r>
              <a:rPr lang="hu-HU" sz="2800" spc="-30" dirty="0">
                <a:solidFill>
                  <a:srgbClr val="FF0000"/>
                </a:solidFill>
              </a:rPr>
              <a:t>étel </a:t>
            </a:r>
            <a:r>
              <a:rPr lang="hu-HU" sz="2800" spc="-5" dirty="0">
                <a:solidFill>
                  <a:srgbClr val="FF0000"/>
                </a:solidFill>
              </a:rPr>
              <a:t>fogyasztását követően a termékekben lévő </a:t>
            </a:r>
            <a:r>
              <a:rPr lang="hu-HU" sz="2800" u="sng" spc="-5" dirty="0">
                <a:solidFill>
                  <a:srgbClr val="FF0000"/>
                </a:solidFill>
              </a:rPr>
              <a:t>méreganyag okozott</a:t>
            </a:r>
          </a:p>
          <a:p>
            <a:pPr marL="0" indent="0">
              <a:lnSpc>
                <a:spcPct val="110000"/>
              </a:lnSpc>
              <a:spcAft>
                <a:spcPts val="1980"/>
              </a:spcAft>
              <a:buNone/>
            </a:pPr>
            <a:r>
              <a:rPr lang="hu-HU" sz="2800" spc="-5" dirty="0">
                <a:solidFill>
                  <a:srgbClr val="002060"/>
                </a:solidFill>
              </a:rPr>
              <a:t>Ide tartoznak a </a:t>
            </a:r>
            <a:br>
              <a:rPr lang="hu-HU" sz="2800" spc="-5" dirty="0"/>
            </a:br>
            <a:r>
              <a:rPr lang="hu-HU" sz="3600" spc="-5" dirty="0"/>
              <a:t>- </a:t>
            </a:r>
            <a:r>
              <a:rPr lang="hu-HU" sz="3600" spc="-5" dirty="0">
                <a:solidFill>
                  <a:srgbClr val="FF0000"/>
                </a:solidFill>
              </a:rPr>
              <a:t>vegyi anyagok</a:t>
            </a:r>
            <a:r>
              <a:rPr lang="hu-HU" sz="3600" spc="-5" dirty="0"/>
              <a:t>, </a:t>
            </a:r>
            <a:br>
              <a:rPr lang="hu-HU" sz="3600" spc="-5" dirty="0"/>
            </a:br>
            <a:r>
              <a:rPr lang="hu-HU" sz="3600" spc="-5" dirty="0"/>
              <a:t>- </a:t>
            </a:r>
            <a:r>
              <a:rPr lang="hu-HU" sz="3600" spc="-5" dirty="0">
                <a:solidFill>
                  <a:srgbClr val="FF0000"/>
                </a:solidFill>
              </a:rPr>
              <a:t>gombák</a:t>
            </a:r>
            <a:r>
              <a:rPr lang="hu-HU" sz="3600" spc="-5" dirty="0"/>
              <a:t> által okozott mérgezések is. </a:t>
            </a:r>
            <a:br>
              <a:rPr lang="hu-HU" sz="3600" spc="-5" dirty="0"/>
            </a:br>
            <a:r>
              <a:rPr lang="hu-HU" sz="3600" spc="-5" dirty="0"/>
              <a:t>- </a:t>
            </a:r>
            <a:r>
              <a:rPr lang="hu-HU" sz="3600" spc="-5" dirty="0">
                <a:solidFill>
                  <a:srgbClr val="FF0000"/>
                </a:solidFill>
              </a:rPr>
              <a:t>a mikroorganizmus </a:t>
            </a:r>
            <a:r>
              <a:rPr lang="hu-HU" sz="3600" spc="-5" dirty="0"/>
              <a:t>által ter­melt méreg </a:t>
            </a: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715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800" dirty="0"/>
              <a:t>Emberről emberre </a:t>
            </a:r>
            <a:r>
              <a:rPr lang="hu-HU" sz="2800" dirty="0">
                <a:solidFill>
                  <a:srgbClr val="FF0000"/>
                </a:solidFill>
              </a:rPr>
              <a:t>nem terjednek</a:t>
            </a:r>
            <a:r>
              <a:rPr lang="hu-HU" sz="2800" dirty="0"/>
              <a:t>, csak a </a:t>
            </a:r>
            <a:r>
              <a:rPr lang="hu-HU" sz="2800" dirty="0">
                <a:solidFill>
                  <a:srgbClr val="FF0000"/>
                </a:solidFill>
              </a:rPr>
              <a:t>közvetlen fogyasztót veszélyeztetik</a:t>
            </a:r>
            <a:r>
              <a:rPr lang="hu-HU" sz="2800" dirty="0"/>
              <a:t>. 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/>
              <a:t>Az ételmérgezés fellépéséhez a termékekben egy </a:t>
            </a:r>
            <a:r>
              <a:rPr lang="hu-HU" sz="2800" dirty="0">
                <a:solidFill>
                  <a:srgbClr val="FF0000"/>
                </a:solidFill>
              </a:rPr>
              <a:t>bizonyos nagyságrendű mérgező anyagnak </a:t>
            </a:r>
            <a:r>
              <a:rPr lang="hu-HU" sz="2800" dirty="0"/>
              <a:t>(toxinnak) kell lenni.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/>
              <a:t>A megbetegedést </a:t>
            </a:r>
            <a:r>
              <a:rPr lang="hu-HU" sz="2800" dirty="0">
                <a:solidFill>
                  <a:srgbClr val="FF0000"/>
                </a:solidFill>
              </a:rPr>
              <a:t>okozó mikroorganizmusok </a:t>
            </a:r>
            <a:r>
              <a:rPr lang="hu-HU" sz="2800" dirty="0"/>
              <a:t>főleg a </a:t>
            </a:r>
            <a:r>
              <a:rPr lang="hu-HU" sz="2800" dirty="0">
                <a:solidFill>
                  <a:srgbClr val="FF0000"/>
                </a:solidFill>
              </a:rPr>
              <a:t>nyers, illetve a tisztítatlan élelmiszerekben</a:t>
            </a:r>
            <a:r>
              <a:rPr lang="hu-HU" sz="2800" dirty="0"/>
              <a:t> (hús, tojás, tej) vannak</a:t>
            </a:r>
          </a:p>
          <a:p>
            <a:pPr marL="0" indent="0">
              <a:buNone/>
            </a:pPr>
            <a:endParaRPr lang="hu-HU" sz="2800" b="1" dirty="0"/>
          </a:p>
          <a:p>
            <a:pPr marL="0" indent="0">
              <a:buNone/>
            </a:pPr>
            <a:r>
              <a:rPr lang="hu-HU" sz="2800" b="1" dirty="0"/>
              <a:t>Betegségforrások a </a:t>
            </a:r>
          </a:p>
          <a:p>
            <a:pPr marL="0" indent="0">
              <a:buNone/>
            </a:pPr>
            <a:r>
              <a:rPr lang="hu-HU" sz="2800" dirty="0"/>
              <a:t>- </a:t>
            </a:r>
            <a:r>
              <a:rPr lang="hu-HU" sz="2800" dirty="0">
                <a:solidFill>
                  <a:srgbClr val="FF0000"/>
                </a:solidFill>
              </a:rPr>
              <a:t>szennyezett kéz,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FF0000"/>
                </a:solidFill>
              </a:rPr>
              <a:t>- az eszközök,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FF0000"/>
                </a:solidFill>
              </a:rPr>
              <a:t>- a munkaasztalok</a:t>
            </a:r>
            <a:endParaRPr lang="hu-HU" sz="43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u-HU" b="1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715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2971" y="1182764"/>
            <a:ext cx="885698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/>
              <a:t>Ételek közül veszélyesek lehetnek: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FF0000"/>
                </a:solidFill>
              </a:rPr>
              <a:t>tojásos ételek</a:t>
            </a:r>
            <a:r>
              <a:rPr lang="hu-HU" sz="2800" dirty="0"/>
              <a:t>, habok, </a:t>
            </a:r>
            <a:r>
              <a:rPr lang="hu-HU" sz="2800" dirty="0">
                <a:solidFill>
                  <a:srgbClr val="FF0000"/>
                </a:solidFill>
              </a:rPr>
              <a:t>darált húsok</a:t>
            </a:r>
            <a:r>
              <a:rPr lang="hu-HU" sz="2800" dirty="0"/>
              <a:t>, mártások, disznótoros termékek, </a:t>
            </a:r>
            <a:r>
              <a:rPr lang="hu-HU" sz="2800" dirty="0">
                <a:solidFill>
                  <a:srgbClr val="FF0000"/>
                </a:solidFill>
              </a:rPr>
              <a:t>gombaételek</a:t>
            </a:r>
          </a:p>
          <a:p>
            <a:pPr marL="0" indent="0">
              <a:buNone/>
            </a:pPr>
            <a:r>
              <a:rPr lang="hu-HU" sz="2800" b="1" dirty="0"/>
              <a:t>A </a:t>
            </a:r>
            <a:r>
              <a:rPr lang="hu-HU" sz="2800" b="1" i="1" dirty="0"/>
              <a:t>Salmonella </a:t>
            </a:r>
            <a:r>
              <a:rPr lang="hu-HU" sz="2800" dirty="0"/>
              <a:t>által okozott megbetegedés </a:t>
            </a:r>
            <a:r>
              <a:rPr lang="hu-HU" sz="2800" dirty="0">
                <a:solidFill>
                  <a:srgbClr val="FF0000"/>
                </a:solidFill>
              </a:rPr>
              <a:t>hússal</a:t>
            </a:r>
            <a:r>
              <a:rPr lang="hu-HU" sz="2800" dirty="0"/>
              <a:t>, </a:t>
            </a:r>
            <a:r>
              <a:rPr lang="hu-HU" sz="2800" dirty="0">
                <a:solidFill>
                  <a:srgbClr val="FF0000"/>
                </a:solidFill>
              </a:rPr>
              <a:t>béltartalommal és a rágcsálók ürülékével </a:t>
            </a:r>
            <a:r>
              <a:rPr lang="hu-HU" sz="2800" dirty="0"/>
              <a:t>terjedhet. </a:t>
            </a:r>
          </a:p>
          <a:p>
            <a:pPr marL="0" indent="0">
              <a:buNone/>
            </a:pPr>
            <a:r>
              <a:rPr lang="hu-HU" sz="2800" dirty="0"/>
              <a:t>A </a:t>
            </a:r>
            <a:r>
              <a:rPr lang="hu-HU" sz="2800" dirty="0">
                <a:solidFill>
                  <a:srgbClr val="FF0000"/>
                </a:solidFill>
              </a:rPr>
              <a:t>baromfi hús,  tojásos ételek fertőződnek könnyen</a:t>
            </a:r>
            <a:endParaRPr lang="hu-HU" sz="2800" dirty="0"/>
          </a:p>
          <a:p>
            <a:pPr marL="0" indent="0">
              <a:buNone/>
            </a:pPr>
            <a:r>
              <a:rPr lang="hu-HU" sz="2800" dirty="0"/>
              <a:t>A tünetek 8-12 óra múlva jelentkeznek: hányás, hasmenés, ízületi fájdalmak. </a:t>
            </a:r>
          </a:p>
          <a:p>
            <a:pPr marL="0" indent="0">
              <a:buNone/>
            </a:pPr>
            <a:r>
              <a:rPr lang="hu-HU" sz="2800" dirty="0"/>
              <a:t>A </a:t>
            </a:r>
            <a:r>
              <a:rPr lang="hu-HU" sz="2800" dirty="0">
                <a:solidFill>
                  <a:srgbClr val="FF0000"/>
                </a:solidFill>
              </a:rPr>
              <a:t>hűtőtárolás</a:t>
            </a:r>
            <a:r>
              <a:rPr lang="hu-HU" sz="2800" dirty="0"/>
              <a:t> megakadályozza a </a:t>
            </a:r>
            <a:r>
              <a:rPr lang="hu-HU" sz="2800" dirty="0">
                <a:solidFill>
                  <a:srgbClr val="FF0000"/>
                </a:solidFill>
              </a:rPr>
              <a:t>szaporodásukat</a:t>
            </a:r>
            <a:r>
              <a:rPr lang="hu-HU" sz="2800" dirty="0"/>
              <a:t>, és az </a:t>
            </a:r>
            <a:r>
              <a:rPr lang="hu-HU" sz="2800" dirty="0">
                <a:solidFill>
                  <a:srgbClr val="FF0000"/>
                </a:solidFill>
              </a:rPr>
              <a:t>erő­teljes hőkezelés</a:t>
            </a:r>
            <a:r>
              <a:rPr lang="hu-HU" sz="2800" dirty="0"/>
              <a:t> (pl. főzés, sütés) jelentősen </a:t>
            </a:r>
            <a:r>
              <a:rPr lang="hu-HU" sz="2800" dirty="0">
                <a:solidFill>
                  <a:srgbClr val="FF0000"/>
                </a:solidFill>
              </a:rPr>
              <a:t>elpusztítja</a:t>
            </a:r>
            <a:r>
              <a:rPr lang="hu-HU" sz="2800" dirty="0"/>
              <a:t> a mérgezést okozó baktériumot.</a:t>
            </a:r>
          </a:p>
          <a:p>
            <a:pPr marL="0" indent="0">
              <a:buNone/>
            </a:pPr>
            <a:endParaRPr lang="hu-HU" b="1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715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2623" y="1196752"/>
            <a:ext cx="8856984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/>
              <a:t>A </a:t>
            </a:r>
            <a:r>
              <a:rPr lang="hu-HU" sz="2800" b="1" dirty="0"/>
              <a:t>baktériumok </a:t>
            </a:r>
            <a:r>
              <a:rPr lang="hu-HU" sz="2800" dirty="0"/>
              <a:t>a vírusoknál nagyobb élőlények, </a:t>
            </a:r>
            <a:r>
              <a:rPr lang="hu-HU" sz="2800" u="sng" dirty="0">
                <a:solidFill>
                  <a:srgbClr val="FF0000"/>
                </a:solidFill>
              </a:rPr>
              <a:t>sejtes</a:t>
            </a:r>
            <a:r>
              <a:rPr lang="hu-HU" sz="2800" dirty="0">
                <a:solidFill>
                  <a:srgbClr val="FF0000"/>
                </a:solidFill>
              </a:rPr>
              <a:t> szervezetek. </a:t>
            </a:r>
          </a:p>
          <a:p>
            <a:r>
              <a:rPr lang="hu-HU" sz="2800" dirty="0"/>
              <a:t>Alakjuk : </a:t>
            </a:r>
            <a:r>
              <a:rPr lang="hu-HU" sz="2800" dirty="0">
                <a:solidFill>
                  <a:srgbClr val="FF0000"/>
                </a:solidFill>
              </a:rPr>
              <a:t>gömb-, pálcika és csavarodott </a:t>
            </a:r>
            <a:r>
              <a:rPr lang="hu-HU" sz="2800" dirty="0"/>
              <a:t>alakú baktériu­mok. Szaporodásuk </a:t>
            </a:r>
            <a:r>
              <a:rPr lang="hu-HU" sz="2800" dirty="0">
                <a:solidFill>
                  <a:srgbClr val="FF0000"/>
                </a:solidFill>
              </a:rPr>
              <a:t>kettéosztódással, hasadással </a:t>
            </a:r>
            <a:r>
              <a:rPr lang="hu-HU" sz="2800" dirty="0"/>
              <a:t>történik. </a:t>
            </a:r>
          </a:p>
          <a:p>
            <a:r>
              <a:rPr lang="hu-HU" sz="2800" dirty="0"/>
              <a:t>Ez a szaporodás </a:t>
            </a:r>
            <a:r>
              <a:rPr lang="hu-HU" sz="2800" dirty="0">
                <a:solidFill>
                  <a:srgbClr val="FF0000"/>
                </a:solidFill>
              </a:rPr>
              <a:t>kedve­ző </a:t>
            </a:r>
            <a:r>
              <a:rPr lang="hu-HU" sz="2800" dirty="0"/>
              <a:t>körülmények között  </a:t>
            </a:r>
            <a:r>
              <a:rPr lang="hu-HU" sz="2800" dirty="0">
                <a:solidFill>
                  <a:srgbClr val="FF0000"/>
                </a:solidFill>
              </a:rPr>
              <a:t>gyors, 20-30 percenként ismétlődik </a:t>
            </a:r>
          </a:p>
          <a:p>
            <a:r>
              <a:rPr lang="hu-HU" sz="2800" dirty="0"/>
              <a:t>A környezeti tényezők </a:t>
            </a:r>
            <a:r>
              <a:rPr lang="hu-HU" sz="2800" dirty="0">
                <a:solidFill>
                  <a:srgbClr val="FF0000"/>
                </a:solidFill>
              </a:rPr>
              <a:t>kedvezőtlen</a:t>
            </a:r>
            <a:r>
              <a:rPr lang="hu-HU" sz="2800" dirty="0"/>
              <a:t> alakulása esetén  </a:t>
            </a:r>
            <a:r>
              <a:rPr lang="hu-HU" sz="2800" dirty="0">
                <a:solidFill>
                  <a:srgbClr val="FF0000"/>
                </a:solidFill>
              </a:rPr>
              <a:t>spórát </a:t>
            </a:r>
            <a:r>
              <a:rPr lang="hu-HU" sz="2800" dirty="0"/>
              <a:t>képeznek. Feladata, a baktériumsejt </a:t>
            </a:r>
            <a:r>
              <a:rPr lang="hu-HU" sz="2800" dirty="0">
                <a:solidFill>
                  <a:srgbClr val="FF0000"/>
                </a:solidFill>
              </a:rPr>
              <a:t>túlélése.</a:t>
            </a:r>
            <a:r>
              <a:rPr lang="hu-HU" sz="2800" dirty="0"/>
              <a:t> </a:t>
            </a:r>
          </a:p>
          <a:p>
            <a:r>
              <a:rPr lang="hu-HU" sz="2800" dirty="0"/>
              <a:t>Jól tűri a </a:t>
            </a:r>
            <a:r>
              <a:rPr lang="hu-HU" sz="2800" dirty="0">
                <a:solidFill>
                  <a:srgbClr val="FF0000"/>
                </a:solidFill>
              </a:rPr>
              <a:t>szárazságot</a:t>
            </a:r>
            <a:r>
              <a:rPr lang="hu-HU" sz="2800" dirty="0"/>
              <a:t>, </a:t>
            </a:r>
            <a:r>
              <a:rPr lang="hu-HU" sz="2800" dirty="0">
                <a:solidFill>
                  <a:srgbClr val="FF0000"/>
                </a:solidFill>
              </a:rPr>
              <a:t>a hi­deget </a:t>
            </a:r>
            <a:r>
              <a:rPr lang="hu-HU" sz="2800" dirty="0"/>
              <a:t>és a </a:t>
            </a:r>
            <a:r>
              <a:rPr lang="hu-HU" sz="2800" dirty="0">
                <a:solidFill>
                  <a:srgbClr val="FF0000"/>
                </a:solidFill>
              </a:rPr>
              <a:t>magas hőmérsékletet</a:t>
            </a:r>
            <a:r>
              <a:rPr lang="hu-HU" sz="2800" dirty="0"/>
              <a:t>. Csak </a:t>
            </a:r>
            <a:r>
              <a:rPr lang="hu-HU" sz="2800" dirty="0">
                <a:solidFill>
                  <a:srgbClr val="FF0000"/>
                </a:solidFill>
              </a:rPr>
              <a:t>hosszan tartó hőkezeléssel </a:t>
            </a:r>
            <a:r>
              <a:rPr lang="hu-HU" sz="2800" dirty="0"/>
              <a:t>pusztítható el.</a:t>
            </a:r>
          </a:p>
          <a:p>
            <a:endParaRPr lang="hu-HU" sz="2800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489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FF0000"/>
                </a:solidFill>
              </a:rPr>
              <a:t>ÉLELMISZER MIKROBIOLÓGIA,</a:t>
            </a:r>
            <a:r>
              <a:rPr lang="hu-HU" b="1" dirty="0">
                <a:solidFill>
                  <a:srgbClr val="FF0000"/>
                </a:solidFill>
              </a:rPr>
              <a:t>TARTÓSÍTÁS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4803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/>
          </a:bodyPr>
          <a:lstStyle/>
          <a:p>
            <a:r>
              <a:rPr lang="hu-HU" b="1" dirty="0"/>
              <a:t>A </a:t>
            </a:r>
            <a:r>
              <a:rPr lang="hu-HU" b="1" i="1" dirty="0"/>
              <a:t>kolbászmérgezést </a:t>
            </a:r>
            <a:r>
              <a:rPr lang="hu-HU" dirty="0"/>
              <a:t>okozó </a:t>
            </a:r>
            <a:r>
              <a:rPr lang="hu-HU" dirty="0">
                <a:solidFill>
                  <a:srgbClr val="FF0000"/>
                </a:solidFill>
              </a:rPr>
              <a:t>baktérium</a:t>
            </a:r>
            <a:r>
              <a:rPr lang="hu-HU" dirty="0"/>
              <a:t> a </a:t>
            </a:r>
            <a:r>
              <a:rPr lang="hu-HU" dirty="0">
                <a:solidFill>
                  <a:srgbClr val="FF0000"/>
                </a:solidFill>
              </a:rPr>
              <a:t>kolbászban, a sertéshúsban</a:t>
            </a:r>
            <a:r>
              <a:rPr lang="hu-HU" dirty="0"/>
              <a:t>, a disznósajtban, a hurkafélékben található meg.</a:t>
            </a:r>
          </a:p>
          <a:p>
            <a:r>
              <a:rPr lang="hu-HU" dirty="0">
                <a:solidFill>
                  <a:srgbClr val="FF0000"/>
                </a:solidFill>
              </a:rPr>
              <a:t>A tünetek nem gyorsan</a:t>
            </a:r>
            <a:r>
              <a:rPr lang="hu-HU" dirty="0"/>
              <a:t>, hanem </a:t>
            </a:r>
            <a:r>
              <a:rPr lang="hu-HU" dirty="0">
                <a:solidFill>
                  <a:srgbClr val="FF0000"/>
                </a:solidFill>
              </a:rPr>
              <a:t>1-2 nap múlva</a:t>
            </a:r>
            <a:r>
              <a:rPr lang="hu-HU" dirty="0"/>
              <a:t>: </a:t>
            </a:r>
            <a:r>
              <a:rPr lang="hu-HU" dirty="0">
                <a:solidFill>
                  <a:srgbClr val="FF0000"/>
                </a:solidFill>
              </a:rPr>
              <a:t>fejfájás, hasme­nés</a:t>
            </a:r>
            <a:r>
              <a:rPr lang="hu-HU" dirty="0"/>
              <a:t>, hányás, nyelési- és beszédzavarok, kettős látás. </a:t>
            </a:r>
          </a:p>
          <a:p>
            <a:r>
              <a:rPr lang="hu-HU" dirty="0"/>
              <a:t>Súlyosabb esetben </a:t>
            </a:r>
            <a:r>
              <a:rPr lang="hu-HU" dirty="0">
                <a:solidFill>
                  <a:srgbClr val="FF0000"/>
                </a:solidFill>
              </a:rPr>
              <a:t>légzésbé­nulásos halál.</a:t>
            </a:r>
          </a:p>
          <a:p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A védekezés </a:t>
            </a:r>
            <a:r>
              <a:rPr lang="hu-HU" dirty="0"/>
              <a:t>az élelmiszerek megfelelő </a:t>
            </a:r>
            <a:r>
              <a:rPr lang="hu-HU" dirty="0">
                <a:solidFill>
                  <a:srgbClr val="FF0000"/>
                </a:solidFill>
              </a:rPr>
              <a:t>hűtésével</a:t>
            </a:r>
            <a:r>
              <a:rPr lang="hu-HU" dirty="0"/>
              <a:t>, </a:t>
            </a:r>
            <a:r>
              <a:rPr lang="hu-HU" dirty="0">
                <a:solidFill>
                  <a:srgbClr val="FF0000"/>
                </a:solidFill>
              </a:rPr>
              <a:t>erőteljes hőkezelésével</a:t>
            </a:r>
            <a:r>
              <a:rPr lang="hu-HU" dirty="0"/>
              <a:t>, a talaj eredetű fertőzések megakadályozásával történhet </a:t>
            </a:r>
            <a:endParaRPr lang="hu-HU" sz="4800" b="1" dirty="0">
              <a:solidFill>
                <a:srgbClr val="0070C0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715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A </a:t>
            </a:r>
            <a:r>
              <a:rPr lang="hu-HU" b="1" i="1" dirty="0"/>
              <a:t>fagylaltmérgezést </a:t>
            </a:r>
            <a:r>
              <a:rPr lang="hu-HU" dirty="0"/>
              <a:t>egy </a:t>
            </a:r>
            <a:r>
              <a:rPr lang="hu-HU" dirty="0">
                <a:solidFill>
                  <a:srgbClr val="FF0000"/>
                </a:solidFill>
              </a:rPr>
              <a:t>gennykeltő </a:t>
            </a:r>
            <a:r>
              <a:rPr lang="hu-HU" u="sng" dirty="0">
                <a:solidFill>
                  <a:srgbClr val="FF0000"/>
                </a:solidFill>
              </a:rPr>
              <a:t>baktérium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okozza. </a:t>
            </a: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</a:rPr>
              <a:t>Akkor alakul </a:t>
            </a:r>
            <a:r>
              <a:rPr lang="hu-HU" dirty="0"/>
              <a:t>ki, ahol  a </a:t>
            </a:r>
            <a:r>
              <a:rPr lang="hu-HU" dirty="0">
                <a:solidFill>
                  <a:srgbClr val="FF0000"/>
                </a:solidFill>
              </a:rPr>
              <a:t>tartósító eljárás nem volt megfelelő. </a:t>
            </a:r>
          </a:p>
          <a:p>
            <a:pPr marL="0" indent="0">
              <a:buNone/>
            </a:pPr>
            <a:r>
              <a:rPr lang="hu-HU" dirty="0"/>
              <a:t>A  </a:t>
            </a:r>
            <a:r>
              <a:rPr lang="hu-HU" dirty="0">
                <a:solidFill>
                  <a:srgbClr val="FF0000"/>
                </a:solidFill>
              </a:rPr>
              <a:t>fagylaltban, a disznósajtban, a krémesben, a pástétomban </a:t>
            </a:r>
            <a:r>
              <a:rPr lang="hu-HU" dirty="0"/>
              <a:t>található meg. </a:t>
            </a: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</a:rPr>
              <a:t>(A méreganyag </a:t>
            </a:r>
            <a:r>
              <a:rPr lang="hu-HU" dirty="0"/>
              <a:t>jelen lehet olyan </a:t>
            </a:r>
            <a:r>
              <a:rPr lang="hu-HU" dirty="0">
                <a:solidFill>
                  <a:srgbClr val="FF0000"/>
                </a:solidFill>
              </a:rPr>
              <a:t>hőkezelt</a:t>
            </a:r>
            <a:r>
              <a:rPr lang="hu-HU" dirty="0"/>
              <a:t> termékben is, amelyben élő baktériumot </a:t>
            </a:r>
            <a:r>
              <a:rPr lang="hu-HU" dirty="0">
                <a:solidFill>
                  <a:srgbClr val="FF0000"/>
                </a:solidFill>
              </a:rPr>
              <a:t>nem lehet kimutatni)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A tünetek (pl. hányás, hasmenés, hidegrázás) </a:t>
            </a:r>
            <a:r>
              <a:rPr lang="hu-HU" dirty="0">
                <a:solidFill>
                  <a:srgbClr val="FF0000"/>
                </a:solidFill>
              </a:rPr>
              <a:t>1-4 órán belül jelentkeznek. </a:t>
            </a:r>
          </a:p>
          <a:p>
            <a:pPr marL="0" indent="0">
              <a:buNone/>
            </a:pPr>
            <a:r>
              <a:rPr lang="hu-HU" dirty="0"/>
              <a:t>A </a:t>
            </a:r>
            <a:r>
              <a:rPr lang="hu-HU" b="1" dirty="0"/>
              <a:t>védekezés:</a:t>
            </a:r>
          </a:p>
          <a:p>
            <a:pPr>
              <a:buFontTx/>
              <a:buChar char="-"/>
            </a:pPr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higiéniai előírások </a:t>
            </a:r>
            <a:r>
              <a:rPr lang="hu-HU" dirty="0"/>
              <a:t>betartásával, </a:t>
            </a:r>
          </a:p>
          <a:p>
            <a:pPr>
              <a:buFontTx/>
              <a:buChar char="-"/>
            </a:pPr>
            <a:r>
              <a:rPr lang="hu-HU" dirty="0"/>
              <a:t>az előírt </a:t>
            </a:r>
            <a:r>
              <a:rPr lang="hu-HU" dirty="0">
                <a:solidFill>
                  <a:srgbClr val="FF0000"/>
                </a:solidFill>
              </a:rPr>
              <a:t>konyhatechnológiai folya­matok </a:t>
            </a:r>
            <a:r>
              <a:rPr lang="hu-HU" dirty="0"/>
              <a:t>elvégzésével, 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</a:rPr>
              <a:t>a gennyes, gyulladásos betegek távoltartásával</a:t>
            </a:r>
            <a:r>
              <a:rPr lang="hu-HU" dirty="0"/>
              <a:t> .</a:t>
            </a:r>
          </a:p>
          <a:p>
            <a:pPr marL="0" indent="0">
              <a:buNone/>
            </a:pPr>
            <a:endParaRPr lang="hu-HU" b="1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715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Az </a:t>
            </a:r>
            <a:r>
              <a:rPr lang="hu-HU" b="1" i="1" dirty="0"/>
              <a:t>ételmérgezések okai</a:t>
            </a:r>
            <a:r>
              <a:rPr lang="hu-HU" dirty="0"/>
              <a:t>:</a:t>
            </a:r>
          </a:p>
          <a:p>
            <a:pPr lvl="0" fontAlgn="base"/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fertőzött</a:t>
            </a:r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nyersanyagok</a:t>
            </a:r>
            <a:r>
              <a:rPr lang="hu-HU" dirty="0"/>
              <a:t> (pl. Salmonellával fertőzött tojás, baromfihús)</a:t>
            </a:r>
          </a:p>
          <a:p>
            <a:pPr lvl="0" fontAlgn="base"/>
            <a:r>
              <a:rPr lang="hu-HU" dirty="0">
                <a:solidFill>
                  <a:srgbClr val="FF0000"/>
                </a:solidFill>
              </a:rPr>
              <a:t>túl sokáig állt az étel nem megfelelő hőmérsékleten</a:t>
            </a:r>
            <a:r>
              <a:rPr lang="hu-HU" dirty="0"/>
              <a:t> (63 °C alatt, vagy 5 °C felett);</a:t>
            </a:r>
          </a:p>
          <a:p>
            <a:pPr lvl="0" fontAlgn="base"/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romlandó</a:t>
            </a:r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élelmiszert</a:t>
            </a:r>
            <a:r>
              <a:rPr lang="hu-HU" dirty="0"/>
              <a:t>, </a:t>
            </a:r>
            <a:r>
              <a:rPr lang="hu-HU" dirty="0">
                <a:solidFill>
                  <a:srgbClr val="FF0000"/>
                </a:solidFill>
              </a:rPr>
              <a:t>környezeti</a:t>
            </a:r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hőmérsékleten</a:t>
            </a:r>
            <a:r>
              <a:rPr lang="hu-HU" dirty="0"/>
              <a:t> tárolták;</a:t>
            </a:r>
          </a:p>
          <a:p>
            <a:pPr lvl="0" fontAlgn="base"/>
            <a:r>
              <a:rPr lang="hu-HU" dirty="0"/>
              <a:t>az </a:t>
            </a:r>
            <a:r>
              <a:rPr lang="hu-HU" dirty="0">
                <a:solidFill>
                  <a:srgbClr val="FF0000"/>
                </a:solidFill>
              </a:rPr>
              <a:t>ételek maghőmérséklete </a:t>
            </a:r>
            <a:r>
              <a:rPr lang="hu-HU" dirty="0"/>
              <a:t>az </a:t>
            </a:r>
            <a:r>
              <a:rPr lang="hu-HU" dirty="0">
                <a:solidFill>
                  <a:srgbClr val="FF0000"/>
                </a:solidFill>
              </a:rPr>
              <a:t>újramelegítés</a:t>
            </a:r>
            <a:r>
              <a:rPr lang="hu-HU" dirty="0"/>
              <a:t> során nem érte el a </a:t>
            </a:r>
            <a:r>
              <a:rPr lang="hu-HU" dirty="0">
                <a:solidFill>
                  <a:srgbClr val="FF0000"/>
                </a:solidFill>
              </a:rPr>
              <a:t>baktériumok elpusztulásához szükséges értéket</a:t>
            </a:r>
            <a:r>
              <a:rPr lang="hu-HU" dirty="0"/>
              <a:t>;</a:t>
            </a:r>
          </a:p>
          <a:p>
            <a:pPr lvl="0" fontAlgn="base"/>
            <a:r>
              <a:rPr lang="hu-HU" dirty="0"/>
              <a:t>az élelmiszer </a:t>
            </a:r>
            <a:r>
              <a:rPr lang="hu-HU" dirty="0">
                <a:solidFill>
                  <a:srgbClr val="FF0000"/>
                </a:solidFill>
              </a:rPr>
              <a:t>utólag fertőződött </a:t>
            </a:r>
            <a:endParaRPr lang="hu-HU" dirty="0"/>
          </a:p>
          <a:p>
            <a:pPr lvl="0" fontAlgn="base"/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lefagyasztott húsok </a:t>
            </a:r>
            <a:r>
              <a:rPr lang="hu-HU" dirty="0"/>
              <a:t>nem megfelelő </a:t>
            </a:r>
            <a:r>
              <a:rPr lang="hu-HU" dirty="0">
                <a:solidFill>
                  <a:srgbClr val="FF0000"/>
                </a:solidFill>
              </a:rPr>
              <a:t>felengedtetése</a:t>
            </a:r>
            <a:r>
              <a:rPr lang="hu-HU" dirty="0"/>
              <a:t>. </a:t>
            </a:r>
            <a:endParaRPr lang="hu-HU" b="1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7156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59632"/>
            <a:ext cx="8856984" cy="56886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b="1" dirty="0"/>
              <a:t>Ételmérgezés </a:t>
            </a:r>
            <a:r>
              <a:rPr lang="hu-HU" b="1" i="1" dirty="0"/>
              <a:t>gyanúja </a:t>
            </a:r>
            <a:r>
              <a:rPr lang="hu-HU" b="1" dirty="0"/>
              <a:t>állhat fenn:</a:t>
            </a:r>
          </a:p>
          <a:p>
            <a:pPr marL="0" lvl="0" indent="0">
              <a:buNone/>
            </a:pPr>
            <a:endParaRPr lang="hu-HU" b="1" dirty="0"/>
          </a:p>
          <a:p>
            <a:r>
              <a:rPr lang="hu-HU" sz="2800" dirty="0"/>
              <a:t>ha a megbetegedett </a:t>
            </a:r>
            <a:r>
              <a:rPr lang="hu-HU" sz="2800" dirty="0">
                <a:solidFill>
                  <a:srgbClr val="FF0000"/>
                </a:solidFill>
              </a:rPr>
              <a:t>egyén saját magán észleli</a:t>
            </a:r>
            <a:r>
              <a:rPr lang="hu-HU" sz="2800" dirty="0"/>
              <a:t> az </a:t>
            </a:r>
            <a:r>
              <a:rPr lang="hu-HU" sz="2800" dirty="0">
                <a:solidFill>
                  <a:srgbClr val="FF0000"/>
                </a:solidFill>
              </a:rPr>
              <a:t>adott tüneteket;</a:t>
            </a:r>
          </a:p>
          <a:p>
            <a:r>
              <a:rPr lang="hu-HU" sz="2800" dirty="0"/>
              <a:t>ha </a:t>
            </a:r>
            <a:r>
              <a:rPr lang="hu-HU" sz="2800" dirty="0">
                <a:solidFill>
                  <a:srgbClr val="FF0000"/>
                </a:solidFill>
              </a:rPr>
              <a:t>azonos ételt</a:t>
            </a:r>
            <a:r>
              <a:rPr lang="hu-HU" sz="2800" dirty="0"/>
              <a:t>, italt fogyasztók között </a:t>
            </a:r>
            <a:r>
              <a:rPr lang="hu-HU" sz="2800" dirty="0">
                <a:solidFill>
                  <a:srgbClr val="FF0000"/>
                </a:solidFill>
              </a:rPr>
              <a:t>hasonló tünetek </a:t>
            </a:r>
            <a:r>
              <a:rPr lang="hu-HU" sz="2800" dirty="0"/>
              <a:t>kel járó </a:t>
            </a:r>
            <a:r>
              <a:rPr lang="hu-HU" sz="2800" dirty="0">
                <a:solidFill>
                  <a:srgbClr val="FF0000"/>
                </a:solidFill>
              </a:rPr>
              <a:t>megbetege­dések jelentkeznek</a:t>
            </a:r>
            <a:r>
              <a:rPr lang="hu-HU" sz="2800" dirty="0"/>
              <a:t>,</a:t>
            </a:r>
          </a:p>
          <a:p>
            <a:r>
              <a:rPr lang="hu-HU" sz="2800" dirty="0">
                <a:solidFill>
                  <a:srgbClr val="FF0000"/>
                </a:solidFill>
              </a:rPr>
              <a:t>több beteg jelentkezik hasonló </a:t>
            </a:r>
            <a:r>
              <a:rPr lang="hu-HU" sz="2800" dirty="0"/>
              <a:t>heveny gyomor, bél vagy egyéb ételmérgezés­re utaló </a:t>
            </a:r>
            <a:r>
              <a:rPr lang="hu-HU" sz="2800" dirty="0">
                <a:solidFill>
                  <a:srgbClr val="FF0000"/>
                </a:solidFill>
              </a:rPr>
              <a:t>tünetekkel</a:t>
            </a:r>
            <a:r>
              <a:rPr lang="hu-HU" sz="2800" dirty="0"/>
              <a:t>;</a:t>
            </a:r>
          </a:p>
          <a:p>
            <a:r>
              <a:rPr lang="hu-HU" sz="2800" dirty="0"/>
              <a:t>ha a beteg </a:t>
            </a:r>
            <a:r>
              <a:rPr lang="hu-HU" sz="2800" dirty="0">
                <a:solidFill>
                  <a:srgbClr val="FF0000"/>
                </a:solidFill>
              </a:rPr>
              <a:t>vadon termő gombát </a:t>
            </a:r>
            <a:r>
              <a:rPr lang="hu-HU" sz="2800" dirty="0"/>
              <a:t>fogyasztott.</a:t>
            </a:r>
          </a:p>
          <a:p>
            <a:pPr marL="0" indent="0">
              <a:buNone/>
            </a:pPr>
            <a:endParaRPr lang="hu-HU" sz="2800" b="1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7156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8052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/>
              <a:t>Eljárások az élelmiszer (étel) eredetű megbetegedések gyanúja esetén – NEM KELL LEÍRNI-</a:t>
            </a:r>
            <a:endParaRPr lang="hu-HU" dirty="0"/>
          </a:p>
          <a:p>
            <a:r>
              <a:rPr lang="hu-HU" b="1" dirty="0"/>
              <a:t>Ha </a:t>
            </a:r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létesítmény vezetője</a:t>
            </a:r>
            <a:r>
              <a:rPr lang="hu-HU" dirty="0"/>
              <a:t>, üzemeltetője vagy alkalmazottja </a:t>
            </a:r>
            <a:r>
              <a:rPr lang="hu-HU" dirty="0">
                <a:solidFill>
                  <a:srgbClr val="FF0000"/>
                </a:solidFill>
              </a:rPr>
              <a:t>tudomást szerez </a:t>
            </a:r>
            <a:r>
              <a:rPr lang="hu-HU" dirty="0"/>
              <a:t>az általa előállított vagy forgalomba hozott élelmiszertől, </a:t>
            </a:r>
            <a:r>
              <a:rPr lang="hu-HU" dirty="0">
                <a:solidFill>
                  <a:srgbClr val="FF0000"/>
                </a:solidFill>
              </a:rPr>
              <a:t>ételtől eredő megbetege­désről</a:t>
            </a:r>
            <a:r>
              <a:rPr lang="hu-HU" dirty="0"/>
              <a:t>, annak </a:t>
            </a:r>
            <a:r>
              <a:rPr lang="hu-HU" dirty="0">
                <a:solidFill>
                  <a:srgbClr val="FF0000"/>
                </a:solidFill>
              </a:rPr>
              <a:t>felszolgálását azonnal fel kell függesztenie</a:t>
            </a:r>
            <a:r>
              <a:rPr lang="hu-HU" dirty="0"/>
              <a:t>. </a:t>
            </a:r>
          </a:p>
          <a:p>
            <a:r>
              <a:rPr lang="hu-HU" dirty="0"/>
              <a:t>Az érintett ételhez használt </a:t>
            </a:r>
            <a:r>
              <a:rPr lang="hu-HU" dirty="0">
                <a:solidFill>
                  <a:srgbClr val="FF0000"/>
                </a:solidFill>
              </a:rPr>
              <a:t>alapanyagokat,</a:t>
            </a:r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a maradék ételt, valamint az ételmintát változatlan álla­potban kell megőrizni.</a:t>
            </a:r>
            <a:r>
              <a:rPr lang="hu-HU" dirty="0"/>
              <a:t> </a:t>
            </a:r>
          </a:p>
          <a:p>
            <a:r>
              <a:rPr lang="hu-HU" dirty="0">
                <a:solidFill>
                  <a:srgbClr val="FF0000"/>
                </a:solidFill>
              </a:rPr>
              <a:t>Ételt, alapanyagot, ételmintát megsemmisíteni, takaríta­ni, fertőtleníteni tilos</a:t>
            </a:r>
            <a:r>
              <a:rPr lang="hu-HU" dirty="0"/>
              <a:t>! </a:t>
            </a: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</a:rPr>
              <a:t>Haladéktalanul értesíteni kell</a:t>
            </a:r>
            <a:r>
              <a:rPr lang="hu-HU" dirty="0"/>
              <a:t>:</a:t>
            </a:r>
          </a:p>
          <a:p>
            <a:pPr lvl="0" fontAlgn="base"/>
            <a:r>
              <a:rPr lang="hu-HU" dirty="0"/>
              <a:t>munkaidőben </a:t>
            </a:r>
            <a:r>
              <a:rPr lang="hu-HU" dirty="0">
                <a:solidFill>
                  <a:srgbClr val="FF0000"/>
                </a:solidFill>
              </a:rPr>
              <a:t>a járási állategészségügyi és élelmiszer-ellenőrző hivatalt; </a:t>
            </a:r>
            <a:r>
              <a:rPr lang="hu-HU" dirty="0"/>
              <a:t>- munkaidőn kívül a megyei kormányhivatal </a:t>
            </a:r>
            <a:r>
              <a:rPr lang="hu-HU" dirty="0">
                <a:solidFill>
                  <a:srgbClr val="FF0000"/>
                </a:solidFill>
              </a:rPr>
              <a:t>élelmiszerlánc-biztonsági és ál­lategészségügyi igazgatóságának készenléti ügyeletét.</a:t>
            </a: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715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5513" y="1052736"/>
            <a:ext cx="885698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A </a:t>
            </a:r>
            <a:r>
              <a:rPr lang="hu-HU" b="1" i="1" dirty="0"/>
              <a:t>bejelentésben közölni kell: NEM KELL LEÍRNI</a:t>
            </a:r>
          </a:p>
          <a:p>
            <a:pPr marL="0" indent="0">
              <a:buNone/>
            </a:pPr>
            <a:endParaRPr lang="hu-HU" sz="1200" dirty="0"/>
          </a:p>
          <a:p>
            <a:pPr lvl="0" fontAlgn="base"/>
            <a:r>
              <a:rPr lang="hu-HU" dirty="0"/>
              <a:t>a megbetegedettek </a:t>
            </a:r>
            <a:r>
              <a:rPr lang="hu-HU" dirty="0">
                <a:solidFill>
                  <a:srgbClr val="FF0000"/>
                </a:solidFill>
              </a:rPr>
              <a:t>számát</a:t>
            </a:r>
            <a:r>
              <a:rPr lang="hu-HU" dirty="0"/>
              <a:t>,</a:t>
            </a:r>
          </a:p>
          <a:p>
            <a:pPr lvl="0" fontAlgn="base"/>
            <a:r>
              <a:rPr lang="hu-HU" dirty="0"/>
              <a:t>a megbetegedés </a:t>
            </a:r>
            <a:r>
              <a:rPr lang="hu-HU" dirty="0">
                <a:solidFill>
                  <a:srgbClr val="FF0000"/>
                </a:solidFill>
              </a:rPr>
              <a:t>kezdetének idejét</a:t>
            </a:r>
            <a:r>
              <a:rPr lang="hu-HU" dirty="0"/>
              <a:t>, főbb tüneteit,</a:t>
            </a:r>
          </a:p>
          <a:p>
            <a:pPr lvl="0" fontAlgn="base"/>
            <a:r>
              <a:rPr lang="hu-HU" dirty="0"/>
              <a:t>a megbetegedés okozásával összefüggésbe hozható élelmiszerek, </a:t>
            </a:r>
            <a:r>
              <a:rPr lang="hu-HU" dirty="0">
                <a:solidFill>
                  <a:srgbClr val="FF0000"/>
                </a:solidFill>
              </a:rPr>
              <a:t>ételek meg­nevezését, fogyasztásának helyét, idejét,</a:t>
            </a:r>
          </a:p>
          <a:p>
            <a:pPr lvl="0" fontAlgn="base"/>
            <a:r>
              <a:rPr lang="hu-HU" dirty="0"/>
              <a:t>az előállítás, a forgalomba hozatal és a </a:t>
            </a:r>
            <a:r>
              <a:rPr lang="hu-HU" dirty="0">
                <a:solidFill>
                  <a:srgbClr val="FF0000"/>
                </a:solidFill>
              </a:rPr>
              <a:t>beszerzés helyét,</a:t>
            </a:r>
          </a:p>
          <a:p>
            <a:pPr lvl="0" fontAlgn="base"/>
            <a:r>
              <a:rPr lang="hu-HU" dirty="0"/>
              <a:t>a megtett </a:t>
            </a:r>
            <a:r>
              <a:rPr lang="hu-HU" dirty="0">
                <a:solidFill>
                  <a:srgbClr val="FF0000"/>
                </a:solidFill>
              </a:rPr>
              <a:t>intézkedéseket. </a:t>
            </a:r>
            <a:endParaRPr lang="hu-HU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hu-HU" b="1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33312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Az </a:t>
            </a:r>
            <a:r>
              <a:rPr lang="hu-HU" b="1" i="1" dirty="0"/>
              <a:t>élelmiszerek romlását  </a:t>
            </a:r>
            <a:endParaRPr lang="hu-HU" b="1" i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u-HU" dirty="0"/>
              <a:t>leggyakrabban </a:t>
            </a:r>
            <a:r>
              <a:rPr lang="hu-HU" dirty="0">
                <a:solidFill>
                  <a:srgbClr val="FF0000"/>
                </a:solidFill>
              </a:rPr>
              <a:t>mikroorganizmusok</a:t>
            </a:r>
            <a:r>
              <a:rPr lang="hu-HU" dirty="0"/>
              <a:t> okozzák. </a:t>
            </a:r>
          </a:p>
          <a:p>
            <a:pPr marL="0" indent="0">
              <a:buNone/>
            </a:pPr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romlási folyamat </a:t>
            </a:r>
            <a:r>
              <a:rPr lang="hu-HU" dirty="0"/>
              <a:t>az élelmiszerekben  </a:t>
            </a:r>
            <a:r>
              <a:rPr lang="hu-HU" dirty="0">
                <a:solidFill>
                  <a:srgbClr val="FF0000"/>
                </a:solidFill>
              </a:rPr>
              <a:t>elváltozásokat okoz,</a:t>
            </a:r>
            <a:r>
              <a:rPr lang="hu-HU" dirty="0"/>
              <a:t> ame­lyek </a:t>
            </a:r>
            <a:r>
              <a:rPr lang="hu-HU" dirty="0">
                <a:solidFill>
                  <a:srgbClr val="FF0000"/>
                </a:solidFill>
              </a:rPr>
              <a:t>érzékszerveinkkel észlelhetők.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i="1" dirty="0"/>
              <a:t>-Színváltozások</a:t>
            </a:r>
            <a:r>
              <a:rPr lang="hu-HU" i="1" dirty="0"/>
              <a:t> </a:t>
            </a:r>
            <a:r>
              <a:rPr lang="hu-HU" dirty="0"/>
              <a:t>az </a:t>
            </a:r>
            <a:r>
              <a:rPr lang="hu-HU" dirty="0">
                <a:solidFill>
                  <a:srgbClr val="FF0000"/>
                </a:solidFill>
              </a:rPr>
              <a:t>élesztők és a penészek okozzák</a:t>
            </a:r>
            <a:r>
              <a:rPr lang="hu-HU" dirty="0"/>
              <a:t>   </a:t>
            </a:r>
          </a:p>
          <a:p>
            <a:pPr marL="0" indent="0">
              <a:buNone/>
            </a:pPr>
            <a:r>
              <a:rPr lang="hu-HU" b="1" i="1" dirty="0"/>
              <a:t>-Íz- és szagváltozást </a:t>
            </a:r>
            <a:r>
              <a:rPr lang="hu-HU" dirty="0"/>
              <a:t>a baktériumok általi </a:t>
            </a:r>
            <a:r>
              <a:rPr lang="hu-HU" dirty="0">
                <a:solidFill>
                  <a:srgbClr val="FF0000"/>
                </a:solidFill>
              </a:rPr>
              <a:t>fehérjebontást</a:t>
            </a:r>
            <a:r>
              <a:rPr lang="hu-HU" dirty="0"/>
              <a:t> és </a:t>
            </a:r>
            <a:r>
              <a:rPr lang="hu-HU" dirty="0">
                <a:solidFill>
                  <a:srgbClr val="FF0000"/>
                </a:solidFill>
              </a:rPr>
              <a:t> erjedési folyamatokat </a:t>
            </a:r>
            <a:r>
              <a:rPr lang="hu-HU" dirty="0"/>
              <a:t>idéznek.</a:t>
            </a:r>
            <a:endParaRPr lang="hu-HU" b="1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3331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dirty="0"/>
              <a:t>gyümölcslevek </a:t>
            </a:r>
            <a:r>
              <a:rPr lang="hu-HU" dirty="0">
                <a:solidFill>
                  <a:srgbClr val="FF0000"/>
                </a:solidFill>
              </a:rPr>
              <a:t>alkoholos erjedésekor</a:t>
            </a:r>
            <a:r>
              <a:rPr lang="hu-HU" dirty="0"/>
              <a:t>, a sör </a:t>
            </a:r>
            <a:r>
              <a:rPr lang="hu-HU" dirty="0">
                <a:solidFill>
                  <a:srgbClr val="FF0000"/>
                </a:solidFill>
              </a:rPr>
              <a:t>tejsavas erjedésekor</a:t>
            </a:r>
            <a:r>
              <a:rPr lang="hu-HU" dirty="0"/>
              <a:t>, a zsírok avasodásakor és a </a:t>
            </a:r>
            <a:r>
              <a:rPr lang="hu-HU" dirty="0">
                <a:solidFill>
                  <a:srgbClr val="FF0000"/>
                </a:solidFill>
              </a:rPr>
              <a:t>bor ecetesedésekor</a:t>
            </a:r>
            <a:r>
              <a:rPr lang="hu-HU" dirty="0"/>
              <a:t>.</a:t>
            </a:r>
          </a:p>
          <a:p>
            <a:pPr marL="0" indent="0">
              <a:buNone/>
            </a:pPr>
            <a:r>
              <a:rPr lang="hu-HU" b="1" dirty="0"/>
              <a:t>Az </a:t>
            </a:r>
            <a:r>
              <a:rPr lang="hu-HU" b="1" i="1" dirty="0"/>
              <a:t>állományváltozás </a:t>
            </a:r>
          </a:p>
          <a:p>
            <a:pPr>
              <a:buFontTx/>
              <a:buChar char="-"/>
            </a:pPr>
            <a:r>
              <a:rPr lang="hu-HU" dirty="0"/>
              <a:t>a folyékony élelmiszereknél    </a:t>
            </a:r>
            <a:br>
              <a:rPr lang="hu-HU" dirty="0"/>
            </a:br>
            <a:r>
              <a:rPr lang="hu-HU" dirty="0"/>
              <a:t>  </a:t>
            </a:r>
            <a:r>
              <a:rPr lang="hu-HU" dirty="0">
                <a:solidFill>
                  <a:srgbClr val="FF0000"/>
                </a:solidFill>
              </a:rPr>
              <a:t>zavarosodást, gázképződést </a:t>
            </a:r>
            <a:r>
              <a:rPr lang="hu-HU" dirty="0"/>
              <a:t>jelent. 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</a:rPr>
              <a:t>hártya</a:t>
            </a:r>
            <a:r>
              <a:rPr lang="hu-HU" dirty="0"/>
              <a:t> is képződhet a folyadékok felszínén,  pl. a </a:t>
            </a:r>
            <a:r>
              <a:rPr lang="hu-HU" dirty="0">
                <a:solidFill>
                  <a:srgbClr val="FF0000"/>
                </a:solidFill>
              </a:rPr>
              <a:t>bor virág</a:t>
            </a:r>
            <a:r>
              <a:rPr lang="hu-HU" dirty="0"/>
              <a:t> 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</a:rPr>
              <a:t>Nyálkásodás</a:t>
            </a:r>
            <a:r>
              <a:rPr lang="hu-HU" dirty="0"/>
              <a:t>, </a:t>
            </a:r>
            <a:r>
              <a:rPr lang="hu-HU" dirty="0" err="1"/>
              <a:t>elfolyósodás</a:t>
            </a:r>
            <a:r>
              <a:rPr lang="hu-HU" dirty="0"/>
              <a:t> szilárd élelmiszereknél (pl. a </a:t>
            </a:r>
            <a:r>
              <a:rPr lang="hu-HU" dirty="0">
                <a:solidFill>
                  <a:srgbClr val="FF0000"/>
                </a:solidFill>
              </a:rPr>
              <a:t>hús romlásánál</a:t>
            </a:r>
            <a:r>
              <a:rPr lang="hu-HU"/>
              <a:t>). </a:t>
            </a:r>
            <a:endParaRPr lang="hu-HU" dirty="0">
              <a:solidFill>
                <a:srgbClr val="7030A0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33312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Az élelmiszerek romlása kedvezőt­lenül hat az </a:t>
            </a:r>
            <a:r>
              <a:rPr lang="hu-HU" dirty="0">
                <a:solidFill>
                  <a:srgbClr val="FF0000"/>
                </a:solidFill>
              </a:rPr>
              <a:t>érzékszerveinkre</a:t>
            </a:r>
            <a:r>
              <a:rPr lang="hu-HU" dirty="0"/>
              <a:t>, ezért </a:t>
            </a:r>
            <a:r>
              <a:rPr lang="hu-HU" dirty="0">
                <a:solidFill>
                  <a:srgbClr val="FF0000"/>
                </a:solidFill>
              </a:rPr>
              <a:t>nem fogyasztjuk </a:t>
            </a:r>
            <a:r>
              <a:rPr lang="hu-HU" dirty="0"/>
              <a:t>el őket, így általában </a:t>
            </a:r>
            <a:r>
              <a:rPr lang="hu-HU" dirty="0">
                <a:solidFill>
                  <a:srgbClr val="FF0000"/>
                </a:solidFill>
              </a:rPr>
              <a:t>meg­betegedést sem </a:t>
            </a:r>
            <a:r>
              <a:rPr lang="hu-HU" dirty="0"/>
              <a:t>okoznak.</a:t>
            </a:r>
          </a:p>
          <a:p>
            <a:r>
              <a:rPr lang="hu-HU" dirty="0"/>
              <a:t>Az élelmiszerek többsége </a:t>
            </a:r>
            <a:r>
              <a:rPr lang="hu-HU" dirty="0">
                <a:solidFill>
                  <a:srgbClr val="FF0000"/>
                </a:solidFill>
              </a:rPr>
              <a:t>gyorsan</a:t>
            </a:r>
            <a:r>
              <a:rPr lang="hu-HU" dirty="0"/>
              <a:t> romlik. </a:t>
            </a:r>
          </a:p>
          <a:p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magas víz- és fehérjetartalmú </a:t>
            </a:r>
            <a:r>
              <a:rPr lang="hu-HU" dirty="0"/>
              <a:t>élelmiszerek eltarthatósága </a:t>
            </a:r>
            <a:r>
              <a:rPr lang="hu-HU" dirty="0">
                <a:solidFill>
                  <a:srgbClr val="FF0000"/>
                </a:solidFill>
              </a:rPr>
              <a:t>korlátozott</a:t>
            </a:r>
            <a:r>
              <a:rPr lang="hu-HU" dirty="0"/>
              <a:t>, mivel </a:t>
            </a:r>
            <a:r>
              <a:rPr lang="hu-HU" dirty="0">
                <a:solidFill>
                  <a:srgbClr val="FF0000"/>
                </a:solidFill>
              </a:rPr>
              <a:t>jó táptalajt </a:t>
            </a:r>
            <a:r>
              <a:rPr lang="hu-HU" dirty="0"/>
              <a:t>adnak a </a:t>
            </a:r>
            <a:r>
              <a:rPr lang="hu-HU" dirty="0">
                <a:solidFill>
                  <a:srgbClr val="FF0000"/>
                </a:solidFill>
              </a:rPr>
              <a:t>mikroorganizmusok szaporodásához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33312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86024"/>
            <a:ext cx="9144000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2800" b="1" dirty="0"/>
              <a:t>Az élelmiszerek romlását okozó tényezők</a:t>
            </a:r>
          </a:p>
          <a:p>
            <a:pPr lvl="0"/>
            <a:r>
              <a:rPr lang="hu-HU" sz="2800" b="1" dirty="0"/>
              <a:t>fizikai</a:t>
            </a:r>
            <a:r>
              <a:rPr lang="hu-HU" sz="2800" dirty="0"/>
              <a:t> </a:t>
            </a:r>
          </a:p>
          <a:p>
            <a:pPr marL="0" lvl="0" indent="0">
              <a:buNone/>
            </a:pPr>
            <a:r>
              <a:rPr lang="hu-HU" sz="2800" dirty="0"/>
              <a:t>    - </a:t>
            </a:r>
            <a:r>
              <a:rPr lang="hu-HU" sz="2800" dirty="0">
                <a:solidFill>
                  <a:srgbClr val="FF0000"/>
                </a:solidFill>
              </a:rPr>
              <a:t>mechanikai hatások: </a:t>
            </a:r>
            <a:r>
              <a:rPr lang="hu-HU" sz="2800" dirty="0"/>
              <a:t>nyomódás, ütődés gyümölcsökön</a:t>
            </a:r>
            <a:br>
              <a:rPr lang="hu-HU" sz="2800" dirty="0"/>
            </a:br>
            <a:r>
              <a:rPr lang="hu-HU" sz="2800" dirty="0"/>
              <a:t>    - </a:t>
            </a:r>
            <a:r>
              <a:rPr lang="hu-HU" sz="2800" dirty="0">
                <a:solidFill>
                  <a:srgbClr val="FF0000"/>
                </a:solidFill>
              </a:rPr>
              <a:t>víztartalom:</a:t>
            </a:r>
            <a:r>
              <a:rPr lang="hu-HU" sz="2800" dirty="0"/>
              <a:t> magas víztartalmúak megfagyhatnak pl. krumpli</a:t>
            </a:r>
            <a:br>
              <a:rPr lang="hu-HU" sz="2800" dirty="0"/>
            </a:br>
            <a:r>
              <a:rPr lang="hu-HU" sz="2800" dirty="0"/>
              <a:t>    - </a:t>
            </a:r>
            <a:r>
              <a:rPr lang="hu-HU" sz="2800" dirty="0">
                <a:solidFill>
                  <a:srgbClr val="FF0000"/>
                </a:solidFill>
              </a:rPr>
              <a:t>hőmérséklet változása: </a:t>
            </a:r>
            <a:r>
              <a:rPr lang="hu-HU" sz="2800" dirty="0"/>
              <a:t>lefagyasztott termék felolvad</a:t>
            </a:r>
            <a:br>
              <a:rPr lang="hu-HU" sz="2800" dirty="0"/>
            </a:br>
            <a:r>
              <a:rPr lang="hu-HU" sz="2800" dirty="0"/>
              <a:t>    - </a:t>
            </a:r>
            <a:r>
              <a:rPr lang="hu-HU" sz="2800" dirty="0">
                <a:solidFill>
                  <a:srgbClr val="FF0000"/>
                </a:solidFill>
              </a:rPr>
              <a:t>napfény:</a:t>
            </a:r>
            <a:r>
              <a:rPr lang="hu-HU" sz="2800" dirty="0"/>
              <a:t> avasodás, vitamin színanyag bomlás (sötét raktár)</a:t>
            </a:r>
          </a:p>
          <a:p>
            <a:r>
              <a:rPr lang="hu-HU" sz="2800" b="1" dirty="0"/>
              <a:t>kémiai </a:t>
            </a:r>
            <a:br>
              <a:rPr lang="hu-HU" sz="2800" dirty="0"/>
            </a:br>
            <a:r>
              <a:rPr lang="hu-HU" sz="2800" dirty="0"/>
              <a:t> - </a:t>
            </a:r>
            <a:r>
              <a:rPr lang="hu-HU" sz="2800" dirty="0">
                <a:solidFill>
                  <a:srgbClr val="FF0000"/>
                </a:solidFill>
              </a:rPr>
              <a:t>növényi és az állati </a:t>
            </a:r>
            <a:r>
              <a:rPr lang="hu-HU" sz="2800" dirty="0"/>
              <a:t>eredetű </a:t>
            </a:r>
            <a:r>
              <a:rPr lang="hu-HU" sz="2800" dirty="0">
                <a:solidFill>
                  <a:srgbClr val="FF0000"/>
                </a:solidFill>
              </a:rPr>
              <a:t>termékekben</a:t>
            </a:r>
            <a:r>
              <a:rPr lang="hu-HU" sz="2800" dirty="0"/>
              <a:t> legtöbbször a </a:t>
            </a:r>
            <a:br>
              <a:rPr lang="hu-HU" sz="2800" dirty="0"/>
            </a:br>
            <a:r>
              <a:rPr lang="hu-HU" sz="2800" dirty="0"/>
              <a:t>    </a:t>
            </a:r>
            <a:r>
              <a:rPr lang="hu-HU" sz="2800" i="1" dirty="0">
                <a:solidFill>
                  <a:srgbClr val="FF0000"/>
                </a:solidFill>
              </a:rPr>
              <a:t>szöveti enzi­mek </a:t>
            </a:r>
            <a:r>
              <a:rPr lang="hu-HU" sz="2800" dirty="0"/>
              <a:t>idézik elő a bomlási folyamatokat.</a:t>
            </a:r>
            <a:br>
              <a:rPr lang="hu-HU" sz="2800" dirty="0"/>
            </a:br>
            <a:r>
              <a:rPr lang="hu-HU" sz="2800" dirty="0"/>
              <a:t> - </a:t>
            </a:r>
            <a:r>
              <a:rPr lang="hu-HU" sz="2800" dirty="0">
                <a:solidFill>
                  <a:srgbClr val="FF0000"/>
                </a:solidFill>
              </a:rPr>
              <a:t>a</a:t>
            </a:r>
            <a:r>
              <a:rPr lang="hu-HU" sz="2800" dirty="0"/>
              <a:t> </a:t>
            </a:r>
            <a:r>
              <a:rPr lang="hu-HU" sz="2800" i="1" dirty="0">
                <a:solidFill>
                  <a:srgbClr val="FF0000"/>
                </a:solidFill>
              </a:rPr>
              <a:t>levegő oxigénje </a:t>
            </a:r>
            <a:r>
              <a:rPr lang="hu-HU" sz="2800" i="1" dirty="0"/>
              <a:t>az </a:t>
            </a:r>
            <a:r>
              <a:rPr lang="hu-HU" sz="2800" dirty="0"/>
              <a:t>oxidáció miatt a </a:t>
            </a:r>
            <a:r>
              <a:rPr lang="hu-HU" sz="2800" dirty="0">
                <a:solidFill>
                  <a:srgbClr val="FF0000"/>
                </a:solidFill>
              </a:rPr>
              <a:t>tápanyagok csökkennek</a:t>
            </a:r>
            <a:br>
              <a:rPr lang="hu-HU" sz="2800" dirty="0"/>
            </a:br>
            <a:r>
              <a:rPr lang="hu-HU" sz="2800" dirty="0"/>
              <a:t> - </a:t>
            </a:r>
            <a:r>
              <a:rPr lang="hu-HU" sz="2800" i="1" dirty="0">
                <a:solidFill>
                  <a:srgbClr val="FF0000"/>
                </a:solidFill>
              </a:rPr>
              <a:t>fémszennyeződések </a:t>
            </a:r>
            <a:r>
              <a:rPr lang="hu-HU" sz="2800" dirty="0"/>
              <a:t>nemkívánatos kémiai folyamatokat   </a:t>
            </a:r>
            <a:br>
              <a:rPr lang="hu-HU" sz="2800" dirty="0"/>
            </a:br>
            <a:r>
              <a:rPr lang="hu-HU" sz="2800" dirty="0"/>
              <a:t>   indíthatnak meg, sőt </a:t>
            </a:r>
            <a:r>
              <a:rPr lang="hu-HU" sz="2800" dirty="0">
                <a:solidFill>
                  <a:srgbClr val="FF0000"/>
                </a:solidFill>
              </a:rPr>
              <a:t>mérgezőek</a:t>
            </a:r>
            <a:r>
              <a:rPr lang="hu-HU" sz="2800" dirty="0"/>
              <a:t> is lehetnek.</a:t>
            </a:r>
          </a:p>
          <a:p>
            <a:pPr lvl="0"/>
            <a:r>
              <a:rPr lang="hu-HU" sz="2800" b="1" dirty="0"/>
              <a:t>biológiai</a:t>
            </a:r>
            <a:r>
              <a:rPr lang="hu-HU" sz="2800" dirty="0"/>
              <a:t> (állati kártevők-rovar,rágcsáló, mikroorganizmusok)</a:t>
            </a:r>
          </a:p>
          <a:p>
            <a:pPr marL="0" indent="0">
              <a:buNone/>
            </a:pPr>
            <a:endParaRPr lang="hu-HU" sz="2800" b="1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333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877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Az élősködő baktériumok </a:t>
            </a:r>
            <a:endParaRPr lang="hu-HU" sz="2400" dirty="0"/>
          </a:p>
          <a:p>
            <a:r>
              <a:rPr lang="hu-HU" sz="2400" dirty="0"/>
              <a:t>Az emberekben </a:t>
            </a:r>
            <a:r>
              <a:rPr lang="hu-HU" sz="2400" dirty="0">
                <a:solidFill>
                  <a:srgbClr val="FF0000"/>
                </a:solidFill>
              </a:rPr>
              <a:t>súlyos betegségeket</a:t>
            </a:r>
            <a:r>
              <a:rPr lang="hu-HU" sz="2400" dirty="0"/>
              <a:t> (pl. vérhas, tífusz, kolera, tüdőbaj, vérbaj) okozhatnak </a:t>
            </a:r>
          </a:p>
          <a:p>
            <a:r>
              <a:rPr lang="hu-HU" sz="2400" dirty="0"/>
              <a:t>A élelmiszerek </a:t>
            </a:r>
            <a:r>
              <a:rPr lang="hu-HU" sz="2400" dirty="0">
                <a:solidFill>
                  <a:srgbClr val="FF0000"/>
                </a:solidFill>
              </a:rPr>
              <a:t>romlását</a:t>
            </a:r>
            <a:r>
              <a:rPr lang="hu-HU" sz="2400" dirty="0"/>
              <a:t> (pl. nyúlósodás, puffadás) is előidézhetik. </a:t>
            </a:r>
          </a:p>
          <a:p>
            <a:r>
              <a:rPr lang="hu-HU" sz="2400" dirty="0"/>
              <a:t>Anyagcseretermékei </a:t>
            </a:r>
            <a:r>
              <a:rPr lang="hu-HU" sz="2400" dirty="0">
                <a:solidFill>
                  <a:srgbClr val="FF0000"/>
                </a:solidFill>
              </a:rPr>
              <a:t>ételmérgezéseket</a:t>
            </a:r>
            <a:r>
              <a:rPr lang="hu-HU" sz="2400" dirty="0"/>
              <a:t> is kiválthatnak.</a:t>
            </a:r>
            <a:br>
              <a:rPr lang="hu-HU" sz="2400" dirty="0"/>
            </a:br>
            <a:r>
              <a:rPr lang="hu-HU" sz="2400" dirty="0"/>
              <a:t>(pl. </a:t>
            </a:r>
            <a:r>
              <a:rPr lang="hu-HU" sz="2400" dirty="0" err="1"/>
              <a:t>sztafilokokkusz</a:t>
            </a:r>
            <a:r>
              <a:rPr lang="hu-HU" sz="2400" dirty="0"/>
              <a:t>, szalmonella)</a:t>
            </a:r>
          </a:p>
          <a:p>
            <a:endParaRPr lang="hu-HU" sz="2400" dirty="0"/>
          </a:p>
          <a:p>
            <a:pPr marL="0" indent="0">
              <a:buNone/>
            </a:pPr>
            <a:r>
              <a:rPr lang="hu-HU" sz="2400" b="1" dirty="0"/>
              <a:t>A mikroszkopikus </a:t>
            </a:r>
            <a:r>
              <a:rPr lang="hu-HU" sz="2400" b="1" spc="15" dirty="0"/>
              <a:t>gombák </a:t>
            </a:r>
            <a:endParaRPr lang="hu-HU" sz="2400" spc="10" dirty="0"/>
          </a:p>
          <a:p>
            <a:pPr marL="0" indent="0">
              <a:buNone/>
            </a:pPr>
            <a:r>
              <a:rPr lang="hu-HU" sz="2400" spc="-20" dirty="0">
                <a:solidFill>
                  <a:srgbClr val="FF0000"/>
                </a:solidFill>
              </a:rPr>
              <a:t> Élesztő- és a penészgombák  </a:t>
            </a:r>
            <a:r>
              <a:rPr lang="hu-HU" sz="2400" spc="-20" dirty="0"/>
              <a:t>(</a:t>
            </a:r>
            <a:r>
              <a:rPr lang="hu-HU" sz="2400" dirty="0"/>
              <a:t>pl. vizek­</a:t>
            </a:r>
            <a:r>
              <a:rPr lang="hu-HU" sz="2400" spc="10" dirty="0"/>
              <a:t>ben, talajban) elterjedtek </a:t>
            </a:r>
          </a:p>
          <a:p>
            <a:r>
              <a:rPr lang="hu-HU" sz="2400" dirty="0">
                <a:solidFill>
                  <a:srgbClr val="FF0000"/>
                </a:solidFill>
              </a:rPr>
              <a:t>Sarjadzással</a:t>
            </a:r>
            <a:r>
              <a:rPr lang="hu-HU" sz="2400" dirty="0"/>
              <a:t> sza­</a:t>
            </a:r>
            <a:r>
              <a:rPr lang="hu-HU" sz="2400" spc="25" dirty="0"/>
              <a:t>porodnak.</a:t>
            </a:r>
          </a:p>
          <a:p>
            <a:r>
              <a:rPr lang="hu-HU" sz="2400" spc="-25" dirty="0"/>
              <a:t>A</a:t>
            </a:r>
            <a:r>
              <a:rPr lang="hu-HU" sz="2400" spc="20" dirty="0"/>
              <a:t>z </a:t>
            </a:r>
            <a:r>
              <a:rPr lang="hu-HU" sz="2400" spc="20" dirty="0">
                <a:solidFill>
                  <a:srgbClr val="FF0000"/>
                </a:solidFill>
              </a:rPr>
              <a:t>erjedési iparágakban </a:t>
            </a:r>
            <a:r>
              <a:rPr lang="hu-HU" sz="2400" spc="20" dirty="0"/>
              <a:t>nagy </a:t>
            </a:r>
            <a:r>
              <a:rPr lang="hu-HU" sz="2400" spc="-20" dirty="0"/>
              <a:t>a jelentőségük (pl. bor-, </a:t>
            </a:r>
            <a:r>
              <a:rPr lang="hu-HU" sz="2400" spc="-5" dirty="0"/>
              <a:t>sör-, sütőélesztő) alkoholos erjesztést </a:t>
            </a:r>
            <a:r>
              <a:rPr lang="hu-HU" sz="2400" spc="25" dirty="0"/>
              <a:t>idéznek elő. </a:t>
            </a:r>
          </a:p>
          <a:p>
            <a:r>
              <a:rPr lang="hu-HU" sz="2400" spc="25" dirty="0"/>
              <a:t>Az élesztőgombák </a:t>
            </a:r>
            <a:r>
              <a:rPr lang="hu-HU" sz="2400" spc="30" dirty="0">
                <a:solidFill>
                  <a:srgbClr val="FF0000"/>
                </a:solidFill>
              </a:rPr>
              <a:t>élelmiszerromlást</a:t>
            </a:r>
            <a:r>
              <a:rPr lang="hu-HU" sz="2400" spc="30" dirty="0"/>
              <a:t> is okozhatnak </a:t>
            </a:r>
            <a:r>
              <a:rPr lang="hu-HU" sz="2400" dirty="0"/>
              <a:t>(pl. vadélesztők).   </a:t>
            </a:r>
            <a:endParaRPr lang="hu-HU" sz="2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hu-HU" sz="2400" dirty="0">
              <a:ea typeface="Calibri"/>
              <a:cs typeface="Times New Roman"/>
            </a:endParaRPr>
          </a:p>
          <a:p>
            <a:endParaRPr lang="hu-HU" sz="2400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0" y="28419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41362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Tartósítási eljárások</a:t>
            </a:r>
            <a:endParaRPr lang="hu-HU" dirty="0"/>
          </a:p>
          <a:p>
            <a:r>
              <a:rPr lang="hu-HU" b="1" dirty="0"/>
              <a:t> </a:t>
            </a:r>
            <a:r>
              <a:rPr lang="hu-HU" dirty="0"/>
              <a:t>azoknak az </a:t>
            </a:r>
            <a:r>
              <a:rPr lang="hu-HU" dirty="0">
                <a:solidFill>
                  <a:srgbClr val="FF0000"/>
                </a:solidFill>
              </a:rPr>
              <a:t>eljárásoknak az összessége</a:t>
            </a:r>
            <a:r>
              <a:rPr lang="hu-HU" dirty="0"/>
              <a:t>, amelyek </a:t>
            </a:r>
            <a:r>
              <a:rPr lang="hu-HU" dirty="0">
                <a:solidFill>
                  <a:srgbClr val="FF0000"/>
                </a:solidFill>
              </a:rPr>
              <a:t>megvédik </a:t>
            </a:r>
            <a:r>
              <a:rPr lang="hu-HU" dirty="0"/>
              <a:t>az élelmi­szereket, az ételeket a mikroorganizmusok </a:t>
            </a:r>
            <a:r>
              <a:rPr lang="hu-HU" dirty="0">
                <a:solidFill>
                  <a:srgbClr val="FF0000"/>
                </a:solidFill>
              </a:rPr>
              <a:t>káros tevékenységétől</a:t>
            </a:r>
            <a:r>
              <a:rPr lang="hu-HU" dirty="0"/>
              <a:t>.</a:t>
            </a:r>
          </a:p>
          <a:p>
            <a:pPr marL="0" indent="0">
              <a:buNone/>
            </a:pPr>
            <a:r>
              <a:rPr lang="hu-HU" b="1" dirty="0"/>
              <a:t>Típusai:</a:t>
            </a:r>
          </a:p>
          <a:p>
            <a:pPr lvl="0"/>
            <a:r>
              <a:rPr lang="hu-HU" dirty="0"/>
              <a:t>fizikai</a:t>
            </a:r>
          </a:p>
          <a:p>
            <a:pPr lvl="0"/>
            <a:r>
              <a:rPr lang="hu-HU" dirty="0"/>
              <a:t>kémiai</a:t>
            </a:r>
          </a:p>
          <a:p>
            <a:pPr lvl="0"/>
            <a:r>
              <a:rPr lang="hu-HU" dirty="0"/>
              <a:t>fizikai és kémiai együtt</a:t>
            </a:r>
          </a:p>
          <a:p>
            <a:pPr lvl="0"/>
            <a:r>
              <a:rPr lang="hu-HU" dirty="0"/>
              <a:t>biológiai</a:t>
            </a:r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b="1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33312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3000" b="1" dirty="0"/>
              <a:t>Fizikai tartósító eljárások</a:t>
            </a:r>
            <a:endParaRPr lang="hu-HU" sz="3000" dirty="0"/>
          </a:p>
          <a:p>
            <a:pPr marL="0" indent="0">
              <a:buNone/>
            </a:pPr>
            <a:r>
              <a:rPr lang="hu-HU" sz="3000" dirty="0"/>
              <a:t>- </a:t>
            </a:r>
            <a:r>
              <a:rPr lang="hu-HU" sz="3000" dirty="0" err="1"/>
              <a:t>Hőközléssel</a:t>
            </a:r>
            <a:r>
              <a:rPr lang="hu-HU" sz="3000" dirty="0"/>
              <a:t>  végzett eljárások</a:t>
            </a:r>
          </a:p>
          <a:p>
            <a:pPr marL="0" indent="0">
              <a:buNone/>
            </a:pPr>
            <a:r>
              <a:rPr lang="hu-HU" sz="3000" dirty="0"/>
              <a:t>- Hőelvonással végzett eljárások</a:t>
            </a:r>
            <a:br>
              <a:rPr lang="hu-HU" sz="3000" dirty="0"/>
            </a:br>
            <a:endParaRPr lang="hu-HU" sz="3000" b="1" dirty="0"/>
          </a:p>
          <a:p>
            <a:pPr>
              <a:buFontTx/>
              <a:buChar char="-"/>
            </a:pPr>
            <a:r>
              <a:rPr lang="hu-HU" sz="3000" dirty="0"/>
              <a:t>Hőközléssel  végzett eljárások</a:t>
            </a:r>
            <a:br>
              <a:rPr lang="hu-HU" sz="3000" dirty="0"/>
            </a:br>
            <a:r>
              <a:rPr lang="hu-HU" sz="3000" dirty="0"/>
              <a:t>- Pasztőrözés</a:t>
            </a:r>
            <a:br>
              <a:rPr lang="hu-HU" sz="3000" dirty="0"/>
            </a:br>
            <a:r>
              <a:rPr lang="hu-HU" sz="3000" dirty="0"/>
              <a:t>- Ultrapasztőrözés</a:t>
            </a:r>
            <a:br>
              <a:rPr lang="hu-HU" sz="3000" dirty="0"/>
            </a:br>
            <a:r>
              <a:rPr lang="hu-HU" sz="3000" dirty="0"/>
              <a:t>- </a:t>
            </a:r>
            <a:r>
              <a:rPr lang="hu-HU" sz="3000" dirty="0" err="1"/>
              <a:t>Sterilezés</a:t>
            </a:r>
            <a:endParaRPr lang="hu-HU" sz="3000" dirty="0"/>
          </a:p>
          <a:p>
            <a:pPr>
              <a:buFontTx/>
              <a:buChar char="-"/>
            </a:pPr>
            <a:r>
              <a:rPr lang="hu-HU" sz="3000" spc="-5" dirty="0">
                <a:solidFill>
                  <a:srgbClr val="FF0000"/>
                </a:solidFill>
              </a:rPr>
              <a:t>op­</a:t>
            </a:r>
            <a:r>
              <a:rPr lang="hu-HU" sz="3000" spc="-15" dirty="0">
                <a:solidFill>
                  <a:srgbClr val="FF0000"/>
                </a:solidFill>
              </a:rPr>
              <a:t>timális életfeltételénél magasabb</a:t>
            </a:r>
            <a:r>
              <a:rPr lang="hu-HU" sz="3000" spc="-15" dirty="0"/>
              <a:t> hőmérsékleten kezeljük. Így </a:t>
            </a:r>
            <a:r>
              <a:rPr lang="hu-HU" sz="3000" spc="-5" dirty="0">
                <a:solidFill>
                  <a:srgbClr val="FF0000"/>
                </a:solidFill>
              </a:rPr>
              <a:t>szaporodásuk jelentősen csökken</a:t>
            </a:r>
            <a:endParaRPr lang="hu-HU" sz="3000" dirty="0"/>
          </a:p>
          <a:p>
            <a:pPr>
              <a:buFontTx/>
              <a:buChar char="-"/>
            </a:pPr>
            <a:r>
              <a:rPr lang="hu-HU" sz="3000" spc="-5" dirty="0"/>
              <a:t>A hőközlés lényege, hogy az élelmiszereket, az ételeket a </a:t>
            </a:r>
            <a:r>
              <a:rPr lang="hu-HU" sz="3000" spc="-5" dirty="0">
                <a:solidFill>
                  <a:srgbClr val="FF0000"/>
                </a:solidFill>
              </a:rPr>
              <a:t>mikroorganizmusok</a:t>
            </a:r>
            <a:r>
              <a:rPr lang="hu-HU" sz="3000" spc="-5" dirty="0"/>
              <a:t> </a:t>
            </a:r>
            <a:r>
              <a:rPr lang="hu-HU" sz="3000" spc="-5" dirty="0">
                <a:solidFill>
                  <a:srgbClr val="FF0000"/>
                </a:solidFill>
              </a:rPr>
              <a:t>.</a:t>
            </a:r>
            <a:r>
              <a:rPr lang="hu-HU" sz="3000" spc="-5" dirty="0"/>
              <a:t> Ugyanakkor a hőközléskor csökkenhet az ételek </a:t>
            </a:r>
            <a:r>
              <a:rPr lang="hu-HU" sz="3000" spc="-10" dirty="0">
                <a:solidFill>
                  <a:srgbClr val="FF0000"/>
                </a:solidFill>
              </a:rPr>
              <a:t>élettani értéke, és jelentős tápanyagveszteséggel is számolhatunk</a:t>
            </a:r>
            <a:r>
              <a:rPr lang="hu-HU" sz="3000" spc="-10"/>
              <a:t>. </a:t>
            </a:r>
            <a:endParaRPr lang="hu-HU" sz="30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33312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/>
              <a:t>A </a:t>
            </a:r>
            <a:r>
              <a:rPr lang="hu-HU" sz="3600" b="1" i="1" u="sng" dirty="0"/>
              <a:t>Pasztőrözés</a:t>
            </a:r>
            <a:r>
              <a:rPr lang="hu-HU" sz="3600" b="1" i="1" dirty="0"/>
              <a:t> </a:t>
            </a:r>
            <a:r>
              <a:rPr lang="hu-HU" sz="2800" i="1" dirty="0"/>
              <a:t>olyan </a:t>
            </a:r>
            <a:r>
              <a:rPr lang="hu-HU" sz="2800" dirty="0"/>
              <a:t>beavatkozás, amelynek során a mikroorganizmusok </a:t>
            </a:r>
            <a:r>
              <a:rPr lang="hu-HU" sz="2800" dirty="0">
                <a:solidFill>
                  <a:srgbClr val="FF0000"/>
                </a:solidFill>
              </a:rPr>
              <a:t>sejtjei elpusztulnak</a:t>
            </a:r>
            <a:r>
              <a:rPr lang="hu-HU" sz="2800" dirty="0"/>
              <a:t>, és az enzimek </a:t>
            </a:r>
            <a:r>
              <a:rPr lang="hu-HU" sz="2800" dirty="0">
                <a:solidFill>
                  <a:srgbClr val="FF0000"/>
                </a:solidFill>
              </a:rPr>
              <a:t>részben hatástalanná </a:t>
            </a:r>
            <a:r>
              <a:rPr lang="hu-HU" sz="2800" dirty="0"/>
              <a:t>válnak.</a:t>
            </a:r>
          </a:p>
          <a:p>
            <a:r>
              <a:rPr lang="hu-HU" sz="2800" dirty="0"/>
              <a:t> Elsődleges </a:t>
            </a:r>
            <a:r>
              <a:rPr lang="hu-HU" sz="2800" b="1" dirty="0"/>
              <a:t>célja </a:t>
            </a:r>
            <a:r>
              <a:rPr lang="hu-HU" sz="2800" dirty="0"/>
              <a:t>a kórokozó, </a:t>
            </a:r>
            <a:r>
              <a:rPr lang="hu-HU" sz="2800" dirty="0">
                <a:solidFill>
                  <a:srgbClr val="FF0000"/>
                </a:solidFill>
              </a:rPr>
              <a:t>spórát nem képző baktériumok elpusztítása. </a:t>
            </a:r>
          </a:p>
          <a:p>
            <a:r>
              <a:rPr lang="hu-HU" sz="2800" dirty="0"/>
              <a:t>A hőkezelést </a:t>
            </a:r>
            <a:r>
              <a:rPr lang="hu-HU" sz="2800" dirty="0">
                <a:solidFill>
                  <a:srgbClr val="FF0000"/>
                </a:solidFill>
              </a:rPr>
              <a:t>65-95 °C </a:t>
            </a:r>
            <a:r>
              <a:rPr lang="hu-HU" sz="2800" dirty="0" err="1">
                <a:solidFill>
                  <a:srgbClr val="FF0000"/>
                </a:solidFill>
              </a:rPr>
              <a:t>on</a:t>
            </a:r>
            <a:r>
              <a:rPr lang="hu-HU" sz="2800" dirty="0">
                <a:solidFill>
                  <a:srgbClr val="FF0000"/>
                </a:solidFill>
              </a:rPr>
              <a:t> </a:t>
            </a:r>
            <a:r>
              <a:rPr lang="hu-HU" sz="2800" dirty="0"/>
              <a:t>végzik, </a:t>
            </a:r>
            <a:r>
              <a:rPr lang="hu-HU" sz="2800" b="1" dirty="0"/>
              <a:t>amely </a:t>
            </a:r>
            <a:r>
              <a:rPr lang="hu-HU" sz="2800" dirty="0"/>
              <a:t>során a baktériumok </a:t>
            </a:r>
            <a:r>
              <a:rPr lang="hu-HU" sz="2800" dirty="0">
                <a:solidFill>
                  <a:srgbClr val="FF0000"/>
                </a:solidFill>
              </a:rPr>
              <a:t>spórái nem </a:t>
            </a:r>
            <a:r>
              <a:rPr lang="hu-HU" sz="2800" dirty="0"/>
              <a:t>pusztulnak el. </a:t>
            </a:r>
            <a:br>
              <a:rPr lang="hu-HU" sz="2800" dirty="0"/>
            </a:br>
            <a:r>
              <a:rPr lang="hu-HU" sz="2800" dirty="0"/>
              <a:t>Főleg </a:t>
            </a:r>
            <a:r>
              <a:rPr lang="hu-HU" sz="2800" dirty="0">
                <a:solidFill>
                  <a:srgbClr val="FF0000"/>
                </a:solidFill>
              </a:rPr>
              <a:t>folyékony </a:t>
            </a:r>
            <a:r>
              <a:rPr lang="hu-HU" sz="2800" dirty="0"/>
              <a:t>élelmiszerek (pl. tej, bor, </a:t>
            </a:r>
            <a:r>
              <a:rPr lang="hu-HU" sz="2800" dirty="0" err="1"/>
              <a:t>létojás</a:t>
            </a:r>
            <a:r>
              <a:rPr lang="hu-HU" sz="2800" dirty="0"/>
              <a:t>, gyümölcslevek) tartósítására használják.</a:t>
            </a:r>
          </a:p>
          <a:p>
            <a:pPr marL="0" indent="0">
              <a:buNone/>
            </a:pPr>
            <a:endParaRPr lang="hu-HU" sz="2800" dirty="0">
              <a:ea typeface="Calibri"/>
              <a:cs typeface="Times New Roman"/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41774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/>
              <a:t>Az </a:t>
            </a:r>
            <a:r>
              <a:rPr lang="hu-HU" sz="2800" b="1" i="1" dirty="0"/>
              <a:t>ultrapasztőrözést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FF0000"/>
                </a:solidFill>
              </a:rPr>
              <a:t>130-150 </a:t>
            </a:r>
            <a:r>
              <a:rPr lang="hu-HU" sz="2800" dirty="0" err="1">
                <a:solidFill>
                  <a:srgbClr val="FF0000"/>
                </a:solidFill>
              </a:rPr>
              <a:t>°C-on</a:t>
            </a:r>
            <a:r>
              <a:rPr lang="hu-HU" sz="2800" dirty="0">
                <a:solidFill>
                  <a:srgbClr val="FF0000"/>
                </a:solidFill>
              </a:rPr>
              <a:t> </a:t>
            </a:r>
            <a:r>
              <a:rPr lang="hu-HU" sz="2800" dirty="0"/>
              <a:t>végzik, </a:t>
            </a:r>
            <a:r>
              <a:rPr lang="hu-HU" sz="2800" dirty="0">
                <a:solidFill>
                  <a:srgbClr val="FF0000"/>
                </a:solidFill>
              </a:rPr>
              <a:t>2-10 </a:t>
            </a:r>
            <a:r>
              <a:rPr lang="hu-HU" sz="2800" dirty="0"/>
              <a:t>másodperces hőn tartással.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FF0000"/>
                </a:solidFill>
              </a:rPr>
              <a:t>Pl. tartós és a féltartós tej, kávétejszín</a:t>
            </a:r>
            <a:endParaRPr lang="hu-HU" sz="2800" dirty="0"/>
          </a:p>
          <a:p>
            <a:pPr marL="0" indent="0">
              <a:buNone/>
            </a:pPr>
            <a:r>
              <a:rPr lang="hu-HU" sz="2800" dirty="0"/>
              <a:t> A ter­mék: nagyrészt </a:t>
            </a:r>
            <a:r>
              <a:rPr lang="hu-HU" sz="2800" dirty="0">
                <a:solidFill>
                  <a:srgbClr val="FF0000"/>
                </a:solidFill>
              </a:rPr>
              <a:t>csíramentes</a:t>
            </a:r>
            <a:r>
              <a:rPr lang="hu-HU" sz="2800" dirty="0"/>
              <a:t> lesz.</a:t>
            </a:r>
          </a:p>
          <a:p>
            <a:pPr marL="0" indent="0">
              <a:buNone/>
            </a:pPr>
            <a:r>
              <a:rPr lang="hu-HU" sz="2800" b="1" dirty="0"/>
              <a:t>A </a:t>
            </a:r>
            <a:r>
              <a:rPr lang="hu-HU" sz="2800" b="1" i="1" dirty="0"/>
              <a:t>sterilezés </a:t>
            </a:r>
            <a:r>
              <a:rPr lang="hu-HU" sz="2800" dirty="0"/>
              <a:t>(csírátlanítás) </a:t>
            </a:r>
          </a:p>
          <a:p>
            <a:pPr marL="0" indent="0">
              <a:buNone/>
            </a:pPr>
            <a:r>
              <a:rPr lang="hu-HU" sz="2800" dirty="0"/>
              <a:t>A </a:t>
            </a:r>
            <a:r>
              <a:rPr lang="hu-HU" sz="2800" dirty="0">
                <a:solidFill>
                  <a:srgbClr val="FF0000"/>
                </a:solidFill>
              </a:rPr>
              <a:t>spórák</a:t>
            </a:r>
            <a:r>
              <a:rPr lang="hu-HU" sz="2800" dirty="0"/>
              <a:t> elpusztulnak.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>
                <a:solidFill>
                  <a:srgbClr val="FF0000"/>
                </a:solidFill>
              </a:rPr>
              <a:t>120 °C </a:t>
            </a:r>
            <a:r>
              <a:rPr lang="hu-HU" sz="2800" dirty="0" err="1">
                <a:solidFill>
                  <a:srgbClr val="FF0000"/>
                </a:solidFill>
              </a:rPr>
              <a:t>on</a:t>
            </a:r>
            <a:r>
              <a:rPr lang="hu-HU" sz="2800" dirty="0">
                <a:solidFill>
                  <a:srgbClr val="FF0000"/>
                </a:solidFill>
              </a:rPr>
              <a:t> </a:t>
            </a:r>
            <a:r>
              <a:rPr lang="hu-HU" sz="2800" dirty="0"/>
              <a:t>, vízgőzzel telített térben </a:t>
            </a:r>
            <a:r>
              <a:rPr lang="hu-HU" sz="2800" dirty="0">
                <a:solidFill>
                  <a:srgbClr val="FF0000"/>
                </a:solidFill>
              </a:rPr>
              <a:t>20-30 perces </a:t>
            </a:r>
            <a:r>
              <a:rPr lang="hu-HU" sz="2800" dirty="0"/>
              <a:t>hőkezelés.</a:t>
            </a:r>
          </a:p>
          <a:p>
            <a:pPr marL="0" indent="0">
              <a:buNone/>
            </a:pPr>
            <a:r>
              <a:rPr lang="hu-HU" sz="2800" dirty="0"/>
              <a:t> Pl. Zöldség-, hús- és ve­gyes </a:t>
            </a:r>
            <a:r>
              <a:rPr lang="hu-HU" sz="2800" dirty="0">
                <a:solidFill>
                  <a:srgbClr val="FF0000"/>
                </a:solidFill>
              </a:rPr>
              <a:t>konzerveknél</a:t>
            </a:r>
            <a:r>
              <a:rPr lang="hu-HU" sz="2800" dirty="0"/>
              <a:t>, bébiételeknél</a:t>
            </a:r>
          </a:p>
          <a:p>
            <a:pPr marL="0" indent="0">
              <a:buNone/>
            </a:pPr>
            <a:r>
              <a:rPr lang="hu-HU" sz="2800" dirty="0"/>
              <a:t>Hátránya, hogy a termék </a:t>
            </a:r>
            <a:r>
              <a:rPr lang="hu-HU" sz="2800" b="1" dirty="0"/>
              <a:t>táp­anyagtartalma </a:t>
            </a:r>
            <a:r>
              <a:rPr lang="hu-HU" sz="2800" dirty="0"/>
              <a:t>a magas hőmérséklet alkalmazása miatt </a:t>
            </a:r>
            <a:r>
              <a:rPr lang="hu-HU" sz="2800" b="1" dirty="0"/>
              <a:t>csökken</a:t>
            </a:r>
            <a:endParaRPr lang="hu-HU" sz="2800" b="1" dirty="0">
              <a:ea typeface="Calibri"/>
              <a:cs typeface="Times New Roman"/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5897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/>
              <a:t>Hőelvonással végzett eljárások</a:t>
            </a:r>
            <a:endParaRPr lang="hu-HU" sz="2800" dirty="0"/>
          </a:p>
          <a:p>
            <a:r>
              <a:rPr lang="hu-HU" sz="2800" dirty="0"/>
              <a:t>A </a:t>
            </a:r>
            <a:r>
              <a:rPr lang="hu-HU" sz="2800" i="1" dirty="0"/>
              <a:t>hőelvonás </a:t>
            </a:r>
            <a:r>
              <a:rPr lang="hu-HU" sz="2800" dirty="0"/>
              <a:t>tartósító hatása azon alapul, hogy a hőmérséklet csökkenésével a mikroorganizmusok </a:t>
            </a:r>
            <a:r>
              <a:rPr lang="hu-HU" sz="2800" dirty="0">
                <a:solidFill>
                  <a:srgbClr val="FF0000"/>
                </a:solidFill>
              </a:rPr>
              <a:t>szaporodása lelassul, majd megszűnik</a:t>
            </a:r>
            <a:r>
              <a:rPr lang="hu-HU" sz="2800" dirty="0"/>
              <a:t>. </a:t>
            </a:r>
          </a:p>
          <a:p>
            <a:r>
              <a:rPr lang="hu-HU" sz="2800" dirty="0"/>
              <a:t>A hőelvonások fajtái</a:t>
            </a:r>
            <a:r>
              <a:rPr lang="hu-HU" sz="2800" dirty="0">
                <a:cs typeface="Times New Roman"/>
              </a:rPr>
              <a:t>:</a:t>
            </a:r>
            <a:br>
              <a:rPr lang="hu-HU" sz="2800" dirty="0">
                <a:cs typeface="Times New Roman"/>
              </a:rPr>
            </a:br>
            <a:r>
              <a:rPr lang="hu-HU" sz="2800" b="1" dirty="0">
                <a:cs typeface="Times New Roman"/>
              </a:rPr>
              <a:t>1. Hűtés, </a:t>
            </a:r>
            <a:br>
              <a:rPr lang="hu-HU" sz="2800" b="1" dirty="0">
                <a:cs typeface="Times New Roman"/>
              </a:rPr>
            </a:br>
            <a:r>
              <a:rPr lang="hu-HU" sz="2800" b="1" dirty="0">
                <a:cs typeface="Times New Roman"/>
              </a:rPr>
              <a:t>2. Fagyasztás</a:t>
            </a:r>
            <a:r>
              <a:rPr lang="hu-HU" sz="2800" dirty="0">
                <a:cs typeface="Times New Roman"/>
              </a:rPr>
              <a:t>: lassú fagyasztás és gyorsfagyasztás</a:t>
            </a:r>
          </a:p>
          <a:p>
            <a:endParaRPr lang="hu-HU" sz="2800" dirty="0">
              <a:cs typeface="Times New Roman"/>
            </a:endParaRPr>
          </a:p>
          <a:p>
            <a:r>
              <a:rPr lang="hu-HU" sz="2800" dirty="0"/>
              <a:t>A </a:t>
            </a:r>
            <a:r>
              <a:rPr lang="hu-HU" sz="2800" i="1" dirty="0"/>
              <a:t>hűtés </a:t>
            </a:r>
            <a:r>
              <a:rPr lang="hu-HU" sz="2800" dirty="0"/>
              <a:t>(hűtőtárolás) 0-5 °C-</a:t>
            </a:r>
            <a:r>
              <a:rPr lang="hu-HU" sz="2800" dirty="0" err="1"/>
              <a:t>on</a:t>
            </a:r>
            <a:r>
              <a:rPr lang="hu-HU" sz="2800" dirty="0"/>
              <a:t>, hűtőszekrényben való tárolást jelent, meghosszabbítja az </a:t>
            </a:r>
            <a:r>
              <a:rPr lang="hu-HU" sz="2800" dirty="0">
                <a:solidFill>
                  <a:srgbClr val="FF0000"/>
                </a:solidFill>
              </a:rPr>
              <a:t>eltarthatósági időt. </a:t>
            </a:r>
            <a:br>
              <a:rPr lang="hu-HU" sz="2800" dirty="0">
                <a:solidFill>
                  <a:srgbClr val="FF0000"/>
                </a:solidFill>
              </a:rPr>
            </a:br>
            <a:r>
              <a:rPr lang="hu-HU" sz="2800" dirty="0">
                <a:solidFill>
                  <a:srgbClr val="FF0000"/>
                </a:solidFill>
              </a:rPr>
              <a:t>Tej- húsipari termékek, a zöldségek, a gyümölcsök tárolása.</a:t>
            </a:r>
            <a:endParaRPr lang="hu-HU" sz="2800" dirty="0"/>
          </a:p>
          <a:p>
            <a:endParaRPr lang="hu-HU" sz="28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5897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i="1" dirty="0"/>
              <a:t>Fagyasztáskor </a:t>
            </a:r>
          </a:p>
          <a:p>
            <a:pPr marL="0" indent="0">
              <a:buNone/>
            </a:pPr>
            <a:r>
              <a:rPr lang="hu-HU" sz="2800" dirty="0"/>
              <a:t>Először a </a:t>
            </a:r>
            <a:r>
              <a:rPr lang="hu-HU" sz="2800" dirty="0">
                <a:solidFill>
                  <a:srgbClr val="FF0000"/>
                </a:solidFill>
              </a:rPr>
              <a:t>szabad,</a:t>
            </a:r>
            <a:r>
              <a:rPr lang="hu-HU" sz="2800" dirty="0"/>
              <a:t> majd a </a:t>
            </a:r>
            <a:r>
              <a:rPr lang="hu-HU" sz="2800" dirty="0">
                <a:solidFill>
                  <a:srgbClr val="FF0000"/>
                </a:solidFill>
              </a:rPr>
              <a:t>kötött</a:t>
            </a:r>
            <a:r>
              <a:rPr lang="hu-HU" sz="2800" dirty="0"/>
              <a:t> víztartalom fagy meg a benne oldott anyagokkal együtt. </a:t>
            </a:r>
          </a:p>
          <a:p>
            <a:pPr marL="0" indent="0">
              <a:buNone/>
            </a:pPr>
            <a:r>
              <a:rPr lang="hu-HU" sz="2800" i="1" dirty="0"/>
              <a:t>Lassú fagyasztáskor </a:t>
            </a:r>
            <a:r>
              <a:rPr lang="hu-HU" sz="2800" dirty="0"/>
              <a:t>a folyamat lassan játszódik le. Viszonylag </a:t>
            </a:r>
            <a:r>
              <a:rPr lang="hu-HU" sz="2800" dirty="0">
                <a:solidFill>
                  <a:srgbClr val="FF0000"/>
                </a:solidFill>
              </a:rPr>
              <a:t>ritkán</a:t>
            </a:r>
            <a:r>
              <a:rPr lang="hu-HU" sz="2800" dirty="0"/>
              <a:t> alkalmazzák. </a:t>
            </a:r>
            <a:r>
              <a:rPr lang="hu-HU" sz="2800" dirty="0">
                <a:solidFill>
                  <a:srgbClr val="FF0000"/>
                </a:solidFill>
              </a:rPr>
              <a:t>-7 - -14 °C</a:t>
            </a:r>
          </a:p>
          <a:p>
            <a:pPr marL="0" indent="0">
              <a:buNone/>
            </a:pPr>
            <a:r>
              <a:rPr lang="hu-HU" sz="2800" i="1" dirty="0"/>
              <a:t>Gyorsfagyasztáskor </a:t>
            </a:r>
            <a:r>
              <a:rPr lang="hu-HU" sz="2800" dirty="0">
                <a:solidFill>
                  <a:srgbClr val="FF0000"/>
                </a:solidFill>
              </a:rPr>
              <a:t>mikrokristályos </a:t>
            </a:r>
            <a:r>
              <a:rPr lang="hu-HU" sz="2800" dirty="0"/>
              <a:t>szerkezet jön létre. </a:t>
            </a:r>
          </a:p>
          <a:p>
            <a:pPr marL="0" indent="0">
              <a:buNone/>
            </a:pPr>
            <a:r>
              <a:rPr lang="hu-HU" sz="2800" dirty="0"/>
              <a:t>A gyorsfagyasztást általában </a:t>
            </a:r>
            <a:r>
              <a:rPr lang="hu-HU" sz="2800" dirty="0">
                <a:solidFill>
                  <a:srgbClr val="FF0000"/>
                </a:solidFill>
              </a:rPr>
              <a:t>-35-40 </a:t>
            </a:r>
            <a:r>
              <a:rPr lang="hu-HU" sz="2800" dirty="0"/>
              <a:t>°C között végzik. 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endParaRPr lang="hu-HU" sz="2800" dirty="0">
              <a:ea typeface="Calibri"/>
              <a:cs typeface="Times New Roman"/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5897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4C711B69-9B02-4CB8-AE1F-FDC3A41F3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49" y="404664"/>
            <a:ext cx="8320808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677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D8DB82A8-9931-42B8-B820-75FBC6E7F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9046"/>
            <a:ext cx="8432900" cy="653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483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0254AF29-5DE9-4A52-A69E-D5D34BCD8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91" y="476672"/>
            <a:ext cx="8650641" cy="59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9722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31B444E4-B518-4E8B-8EDF-E92E33BAF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08" y="332656"/>
            <a:ext cx="893718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0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735" y="1052736"/>
            <a:ext cx="889248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b="1" dirty="0"/>
              <a:t>A </a:t>
            </a:r>
            <a:r>
              <a:rPr lang="hu-HU" sz="2800" b="1" i="1" dirty="0"/>
              <a:t>penészgombák </a:t>
            </a:r>
            <a:r>
              <a:rPr lang="hu-HU" sz="2800" dirty="0">
                <a:solidFill>
                  <a:srgbClr val="FF0000"/>
                </a:solidFill>
              </a:rPr>
              <a:t>bomlasztó </a:t>
            </a:r>
            <a:r>
              <a:rPr lang="hu-HU" sz="2800" dirty="0"/>
              <a:t>tevékenységet fejtenek ki. </a:t>
            </a:r>
          </a:p>
          <a:p>
            <a:pPr marL="0" indent="0">
              <a:buNone/>
            </a:pPr>
            <a:endParaRPr lang="hu-HU" sz="2800" dirty="0"/>
          </a:p>
          <a:p>
            <a:r>
              <a:rPr lang="hu-HU" sz="2800" dirty="0"/>
              <a:t>Teleptestük tömött szövedékéből áll. </a:t>
            </a:r>
            <a:br>
              <a:rPr lang="hu-HU" sz="2800" dirty="0"/>
            </a:br>
            <a:r>
              <a:rPr lang="hu-HU" sz="2800" dirty="0"/>
              <a:t>Szaporodásuk </a:t>
            </a:r>
            <a:r>
              <a:rPr lang="hu-HU" sz="2800" dirty="0">
                <a:solidFill>
                  <a:srgbClr val="FF0000"/>
                </a:solidFill>
              </a:rPr>
              <a:t>spórákkal</a:t>
            </a:r>
            <a:r>
              <a:rPr lang="hu-HU" sz="2800" dirty="0"/>
              <a:t> történik.  </a:t>
            </a:r>
            <a:br>
              <a:rPr lang="hu-HU" sz="2800" dirty="0"/>
            </a:br>
            <a:r>
              <a:rPr lang="hu-HU" sz="2800" dirty="0"/>
              <a:t>Jól tűrik az </a:t>
            </a:r>
            <a:r>
              <a:rPr lang="hu-HU" sz="2800" dirty="0">
                <a:solidFill>
                  <a:srgbClr val="FF0000"/>
                </a:solidFill>
              </a:rPr>
              <a:t>alacsony hőmérsékletet</a:t>
            </a:r>
            <a:r>
              <a:rPr lang="hu-HU" sz="2800" dirty="0"/>
              <a:t>, a savanyú kémhatást, a szárazságot. </a:t>
            </a:r>
            <a:br>
              <a:rPr lang="hu-HU" sz="2800" dirty="0"/>
            </a:br>
            <a:r>
              <a:rPr lang="hu-HU" sz="2800" dirty="0">
                <a:solidFill>
                  <a:srgbClr val="FF0000"/>
                </a:solidFill>
              </a:rPr>
              <a:t>Magasabb</a:t>
            </a:r>
            <a:r>
              <a:rPr lang="hu-HU" sz="2800" dirty="0"/>
              <a:t> hőmérsékleten </a:t>
            </a:r>
            <a:r>
              <a:rPr lang="hu-HU" sz="2800" dirty="0">
                <a:solidFill>
                  <a:srgbClr val="FF0000"/>
                </a:solidFill>
              </a:rPr>
              <a:t>elpusztulnak.</a:t>
            </a:r>
          </a:p>
          <a:p>
            <a:r>
              <a:rPr lang="hu-HU" sz="2800" dirty="0"/>
              <a:t>Legtöbbször az élelmiszerek </a:t>
            </a:r>
            <a:r>
              <a:rPr lang="hu-HU" sz="2800" dirty="0">
                <a:solidFill>
                  <a:srgbClr val="FF0000"/>
                </a:solidFill>
              </a:rPr>
              <a:t>romlását okozzák</a:t>
            </a:r>
            <a:r>
              <a:rPr lang="hu-HU" sz="2800" dirty="0"/>
              <a:t>, szag-, íz- és állományváltozást idéznek elő. </a:t>
            </a:r>
          </a:p>
          <a:p>
            <a:r>
              <a:rPr lang="hu-HU" sz="2800" dirty="0"/>
              <a:t>Sajtok és gyógyszerek (pl. penicillin) </a:t>
            </a:r>
            <a:r>
              <a:rPr lang="hu-HU" sz="2800" dirty="0">
                <a:solidFill>
                  <a:srgbClr val="FF0000"/>
                </a:solidFill>
              </a:rPr>
              <a:t>elő­állítását</a:t>
            </a:r>
            <a:r>
              <a:rPr lang="hu-HU" sz="2800" dirty="0"/>
              <a:t> is lehetővé teszik. Ezeket a </a:t>
            </a:r>
            <a:r>
              <a:rPr lang="hu-HU" sz="2800" dirty="0">
                <a:solidFill>
                  <a:srgbClr val="FF0000"/>
                </a:solidFill>
              </a:rPr>
              <a:t>hasznosakat</a:t>
            </a:r>
            <a:r>
              <a:rPr lang="hu-HU" sz="2800" dirty="0"/>
              <a:t> nemes penészeknek nevezzük.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26536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DD863A96-0A59-47AD-8DBB-99C5F345E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5" y="692696"/>
            <a:ext cx="9119272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037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D25D46E2-120E-4496-ABD9-A274164DA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423" y="332656"/>
            <a:ext cx="8595957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5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889" y="1529408"/>
            <a:ext cx="8390567" cy="4707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/>
              <a:t>A mikroorganizmusok szaporodásának életfeltételei</a:t>
            </a:r>
            <a:endParaRPr lang="hu-HU" sz="2800" dirty="0"/>
          </a:p>
          <a:p>
            <a:pPr marL="0" indent="0">
              <a:buNone/>
            </a:pPr>
            <a:endParaRPr lang="hu-HU" sz="2800" dirty="0"/>
          </a:p>
          <a:p>
            <a:r>
              <a:rPr lang="hu-HU" sz="4000" dirty="0"/>
              <a:t>A környezet víztartalma</a:t>
            </a:r>
          </a:p>
          <a:p>
            <a:r>
              <a:rPr lang="hu-HU" sz="4000" dirty="0"/>
              <a:t>A környezet tápanyagtartalma</a:t>
            </a:r>
          </a:p>
          <a:p>
            <a:r>
              <a:rPr lang="hu-HU" sz="4000" dirty="0"/>
              <a:t>A környezet kémhatása</a:t>
            </a:r>
          </a:p>
          <a:p>
            <a:r>
              <a:rPr lang="hu-HU" sz="4000" dirty="0"/>
              <a:t>A környezet oxigéntartalma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350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környezet víztartalma </a:t>
            </a:r>
          </a:p>
          <a:p>
            <a:r>
              <a:rPr lang="hu-HU" sz="2400" dirty="0"/>
              <a:t>Szaporodás csak </a:t>
            </a:r>
            <a:r>
              <a:rPr lang="hu-HU" sz="2400" dirty="0">
                <a:solidFill>
                  <a:srgbClr val="FF0000"/>
                </a:solidFill>
              </a:rPr>
              <a:t>magas</a:t>
            </a:r>
            <a:r>
              <a:rPr lang="hu-HU" sz="2400" dirty="0"/>
              <a:t> víztar­talmú közegben. </a:t>
            </a:r>
          </a:p>
          <a:p>
            <a:r>
              <a:rPr lang="hu-HU" sz="2400" dirty="0"/>
              <a:t>Csak a </a:t>
            </a:r>
            <a:r>
              <a:rPr lang="hu-HU" sz="2400" dirty="0">
                <a:solidFill>
                  <a:srgbClr val="FF0000"/>
                </a:solidFill>
              </a:rPr>
              <a:t>szabad</a:t>
            </a:r>
            <a:r>
              <a:rPr lang="hu-HU" sz="2400" dirty="0"/>
              <a:t> vizet képesek hasznosítani. </a:t>
            </a:r>
          </a:p>
          <a:p>
            <a:r>
              <a:rPr lang="hu-HU" sz="2400" dirty="0"/>
              <a:t> A </a:t>
            </a:r>
            <a:r>
              <a:rPr lang="hu-HU" sz="2400" dirty="0">
                <a:solidFill>
                  <a:srgbClr val="FF0000"/>
                </a:solidFill>
              </a:rPr>
              <a:t>legtöbb vizet </a:t>
            </a:r>
            <a:r>
              <a:rPr lang="hu-HU" sz="2400" dirty="0"/>
              <a:t>(70-80%) a </a:t>
            </a:r>
            <a:r>
              <a:rPr lang="hu-HU" sz="2400" dirty="0">
                <a:solidFill>
                  <a:srgbClr val="FF0000"/>
                </a:solidFill>
              </a:rPr>
              <a:t>baktériumok</a:t>
            </a:r>
            <a:r>
              <a:rPr lang="hu-HU" sz="2400" dirty="0"/>
              <a:t> igénylik. </a:t>
            </a:r>
          </a:p>
          <a:p>
            <a:r>
              <a:rPr lang="hu-HU" sz="2400" dirty="0"/>
              <a:t>A penészek</a:t>
            </a:r>
            <a:r>
              <a:rPr lang="hu-HU" sz="2400" dirty="0">
                <a:solidFill>
                  <a:srgbClr val="FF0000"/>
                </a:solidFill>
              </a:rPr>
              <a:t>  kevesebbet.</a:t>
            </a:r>
            <a:endParaRPr lang="hu-HU" sz="2400" dirty="0"/>
          </a:p>
          <a:p>
            <a:r>
              <a:rPr lang="hu-HU" sz="2400" b="1" dirty="0">
                <a:solidFill>
                  <a:srgbClr val="FF0000"/>
                </a:solidFill>
              </a:rPr>
              <a:t>A károsításuk ellen a víztartalom csökken­tésével védekezhetünk.</a:t>
            </a:r>
          </a:p>
          <a:p>
            <a:endParaRPr lang="hu-HU" sz="2400" dirty="0"/>
          </a:p>
          <a:p>
            <a:pPr marL="0" indent="0">
              <a:buNone/>
            </a:pPr>
            <a:r>
              <a:rPr lang="hu-HU" sz="2400" b="1" dirty="0"/>
              <a:t>A környezet tápanyagtartalma </a:t>
            </a:r>
            <a:endParaRPr lang="hu-HU" sz="2400" dirty="0"/>
          </a:p>
          <a:p>
            <a:pPr marL="0" indent="0">
              <a:buNone/>
            </a:pPr>
            <a:r>
              <a:rPr lang="hu-HU" sz="2400" dirty="0">
                <a:solidFill>
                  <a:srgbClr val="FF0000"/>
                </a:solidFill>
              </a:rPr>
              <a:t>Alap- és védőtápanyagokra </a:t>
            </a:r>
            <a:r>
              <a:rPr lang="hu-HU" sz="2400" dirty="0"/>
              <a:t>van szükségük. </a:t>
            </a:r>
          </a:p>
          <a:p>
            <a:pPr marL="0" indent="0">
              <a:buNone/>
            </a:pPr>
            <a:r>
              <a:rPr lang="hu-HU" sz="2400" dirty="0"/>
              <a:t>Ezeket csak </a:t>
            </a:r>
            <a:r>
              <a:rPr lang="hu-HU" sz="2400" dirty="0">
                <a:solidFill>
                  <a:srgbClr val="FF0000"/>
                </a:solidFill>
              </a:rPr>
              <a:t>oldott</a:t>
            </a:r>
            <a:r>
              <a:rPr lang="hu-HU" sz="2400" dirty="0"/>
              <a:t> állapotban képesek felvenni. </a:t>
            </a:r>
          </a:p>
          <a:p>
            <a:pPr marL="0" indent="0">
              <a:buNone/>
            </a:pPr>
            <a:r>
              <a:rPr lang="hu-HU" sz="2400" b="1" dirty="0">
                <a:solidFill>
                  <a:srgbClr val="FF0000"/>
                </a:solidFill>
              </a:rPr>
              <a:t>A közeg töményí­tésével táplálékfelvételük és szaporodásuk is lelassul. </a:t>
            </a:r>
          </a:p>
          <a:p>
            <a:pPr marL="0" indent="0">
              <a:buNone/>
            </a:pPr>
            <a:r>
              <a:rPr lang="hu-HU" sz="2400" dirty="0"/>
              <a:t>Az </a:t>
            </a:r>
            <a:r>
              <a:rPr lang="hu-HU" sz="2400" dirty="0">
                <a:solidFill>
                  <a:srgbClr val="FF0000"/>
                </a:solidFill>
              </a:rPr>
              <a:t>ener­giaigényüket</a:t>
            </a:r>
            <a:r>
              <a:rPr lang="hu-HU" sz="2400" dirty="0"/>
              <a:t> a tápanyagok </a:t>
            </a:r>
            <a:r>
              <a:rPr lang="hu-HU" sz="2400" dirty="0">
                <a:solidFill>
                  <a:srgbClr val="FF0000"/>
                </a:solidFill>
              </a:rPr>
              <a:t>lebontásával </a:t>
            </a:r>
            <a:r>
              <a:rPr lang="hu-H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hu-HU" sz="2400" dirty="0"/>
              <a:t>edezik.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9713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788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A környezet hőmérséklete </a:t>
            </a:r>
          </a:p>
          <a:p>
            <a:pPr marL="0" indent="0">
              <a:buNone/>
            </a:pPr>
            <a:r>
              <a:rPr lang="hu-HU" sz="2400" dirty="0"/>
              <a:t>A hőigényük alapján lehetnek:</a:t>
            </a:r>
          </a:p>
          <a:p>
            <a:pPr marL="0" lvl="0" indent="0" fontAlgn="base">
              <a:buNone/>
            </a:pPr>
            <a:r>
              <a:rPr lang="hu-HU" sz="2400" i="1" dirty="0">
                <a:solidFill>
                  <a:srgbClr val="FF0000"/>
                </a:solidFill>
              </a:rPr>
              <a:t>1. meleget </a:t>
            </a:r>
            <a:r>
              <a:rPr lang="hu-HU" sz="2400" i="1" dirty="0"/>
              <a:t>kedvelők, </a:t>
            </a:r>
            <a:r>
              <a:rPr lang="hu-HU" sz="2400" i="1" dirty="0">
                <a:solidFill>
                  <a:srgbClr val="FF0000"/>
                </a:solidFill>
              </a:rPr>
              <a:t>50-80 °C</a:t>
            </a:r>
            <a:endParaRPr lang="hu-HU" sz="2400" dirty="0"/>
          </a:p>
          <a:p>
            <a:pPr marL="0" lvl="0" indent="0" fontAlgn="base">
              <a:buNone/>
            </a:pPr>
            <a:r>
              <a:rPr lang="hu-HU" sz="2400" i="1" dirty="0">
                <a:solidFill>
                  <a:srgbClr val="FF0000"/>
                </a:solidFill>
              </a:rPr>
              <a:t>2. közepes hőmérsékletet </a:t>
            </a:r>
            <a:r>
              <a:rPr lang="hu-HU" sz="2400" i="1" dirty="0"/>
              <a:t>igénylők, 25-30 °C</a:t>
            </a:r>
            <a:r>
              <a:rPr lang="hu-HU" sz="2400" dirty="0"/>
              <a:t>. </a:t>
            </a:r>
            <a:endParaRPr lang="hu-HU" sz="2400" i="1" dirty="0"/>
          </a:p>
          <a:p>
            <a:pPr marL="0" lvl="0" indent="0" fontAlgn="base">
              <a:buNone/>
            </a:pPr>
            <a:r>
              <a:rPr lang="hu-HU" sz="2400" i="1" dirty="0">
                <a:solidFill>
                  <a:srgbClr val="FF0000"/>
                </a:solidFill>
              </a:rPr>
              <a:t>3. hideget </a:t>
            </a:r>
            <a:r>
              <a:rPr lang="hu-HU" sz="2400" i="1" dirty="0"/>
              <a:t>kedvelők. 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A mikroorganizmu­sok többsége. </a:t>
            </a:r>
          </a:p>
          <a:p>
            <a:pPr marL="0" indent="0">
              <a:buNone/>
            </a:pPr>
            <a:r>
              <a:rPr lang="hu-HU" sz="2400" dirty="0">
                <a:solidFill>
                  <a:srgbClr val="FF0000"/>
                </a:solidFill>
              </a:rPr>
              <a:t>Hidegben szaporodá­suk csökken</a:t>
            </a:r>
            <a:r>
              <a:rPr lang="hu-HU" sz="2400" dirty="0"/>
              <a:t>, így </a:t>
            </a:r>
            <a:r>
              <a:rPr lang="hu-HU" sz="2400" b="1" dirty="0">
                <a:solidFill>
                  <a:srgbClr val="FF0000"/>
                </a:solidFill>
              </a:rPr>
              <a:t>hűtéssel </a:t>
            </a:r>
            <a:r>
              <a:rPr lang="hu-HU" sz="2400" dirty="0"/>
              <a:t>lehet ellenük védekezni.</a:t>
            </a:r>
          </a:p>
          <a:p>
            <a:pPr marL="0" indent="0">
              <a:buNone/>
            </a:pPr>
            <a:r>
              <a:rPr lang="hu-HU" sz="2400" dirty="0"/>
              <a:t>A </a:t>
            </a:r>
            <a:r>
              <a:rPr lang="hu-HU" sz="2400" i="1" dirty="0">
                <a:solidFill>
                  <a:srgbClr val="FF0000"/>
                </a:solidFill>
              </a:rPr>
              <a:t>hideget kedvelők </a:t>
            </a:r>
            <a:r>
              <a:rPr lang="hu-HU" sz="2400" dirty="0"/>
              <a:t>szaporodása még fagypont alatt sem áll le. Életképesek </a:t>
            </a:r>
            <a:r>
              <a:rPr lang="hu-HU" sz="2400" dirty="0">
                <a:solidFill>
                  <a:srgbClr val="FF0000"/>
                </a:solidFill>
              </a:rPr>
              <a:t>-20 °C </a:t>
            </a:r>
            <a:r>
              <a:rPr lang="hu-HU" sz="2400" dirty="0"/>
              <a:t>ig. Ilyenek bizonyos </a:t>
            </a:r>
            <a:r>
              <a:rPr lang="hu-HU" sz="2400" dirty="0" err="1">
                <a:solidFill>
                  <a:srgbClr val="FF0000"/>
                </a:solidFill>
              </a:rPr>
              <a:t>sztafilokokkusz</a:t>
            </a:r>
            <a:r>
              <a:rPr lang="hu-HU" sz="2400" dirty="0"/>
              <a:t> fajok és a </a:t>
            </a:r>
            <a:r>
              <a:rPr lang="hu-HU" sz="2400" dirty="0">
                <a:solidFill>
                  <a:srgbClr val="FF0000"/>
                </a:solidFill>
              </a:rPr>
              <a:t>feketepenészek.  </a:t>
            </a:r>
            <a:endParaRPr lang="hu-HU" sz="2400" b="1" dirty="0">
              <a:solidFill>
                <a:srgbClr val="7030A0"/>
              </a:solidFill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14469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722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b="1" dirty="0"/>
              <a:t>A környezet kémhatása </a:t>
            </a:r>
          </a:p>
          <a:p>
            <a:endParaRPr lang="hu-HU" sz="2800" dirty="0"/>
          </a:p>
          <a:p>
            <a:r>
              <a:rPr lang="hu-HU" sz="2800" dirty="0"/>
              <a:t>A </a:t>
            </a:r>
            <a:r>
              <a:rPr lang="hu-HU" sz="2800" dirty="0">
                <a:solidFill>
                  <a:srgbClr val="FF0000"/>
                </a:solidFill>
              </a:rPr>
              <a:t>baktériumok</a:t>
            </a:r>
            <a:r>
              <a:rPr lang="hu-HU" sz="2800" dirty="0"/>
              <a:t> a </a:t>
            </a:r>
            <a:r>
              <a:rPr lang="hu-HU" sz="2800" dirty="0">
                <a:solidFill>
                  <a:srgbClr val="FF0000"/>
                </a:solidFill>
              </a:rPr>
              <a:t>semleges</a:t>
            </a:r>
            <a:r>
              <a:rPr lang="hu-HU" sz="2800" dirty="0"/>
              <a:t> vagy a gyengén</a:t>
            </a:r>
            <a:r>
              <a:rPr lang="hu-HU" sz="2800" dirty="0">
                <a:solidFill>
                  <a:srgbClr val="FF0000"/>
                </a:solidFill>
              </a:rPr>
              <a:t> lúgos </a:t>
            </a:r>
            <a:r>
              <a:rPr lang="hu-HU" sz="2800" dirty="0"/>
              <a:t>kémhatást kedvelik így ellenük a </a:t>
            </a:r>
            <a:r>
              <a:rPr lang="hu-HU" sz="2800" b="1" dirty="0">
                <a:solidFill>
                  <a:srgbClr val="FF0000"/>
                </a:solidFill>
              </a:rPr>
              <a:t>közeg savanyításával védekezhetünk. </a:t>
            </a:r>
          </a:p>
          <a:p>
            <a:endParaRPr lang="hu-HU" sz="2800" b="1" dirty="0">
              <a:solidFill>
                <a:srgbClr val="FF0000"/>
              </a:solidFill>
            </a:endParaRPr>
          </a:p>
          <a:p>
            <a:r>
              <a:rPr lang="hu-HU" sz="2800" dirty="0"/>
              <a:t>A </a:t>
            </a:r>
            <a:r>
              <a:rPr lang="hu-HU" sz="2800" dirty="0">
                <a:solidFill>
                  <a:srgbClr val="FF0000"/>
                </a:solidFill>
              </a:rPr>
              <a:t>savtermelő baktériumok </a:t>
            </a:r>
            <a:r>
              <a:rPr lang="hu-HU" sz="2800" dirty="0"/>
              <a:t>(pl. tejsav- és ecetsav </a:t>
            </a:r>
            <a:r>
              <a:rPr lang="hu-HU" sz="2800" dirty="0" err="1"/>
              <a:t>bakt</a:t>
            </a:r>
            <a:r>
              <a:rPr lang="hu-HU" sz="2800" dirty="0"/>
              <a:t>.) az </a:t>
            </a:r>
            <a:r>
              <a:rPr lang="hu-HU" sz="2800" dirty="0">
                <a:solidFill>
                  <a:srgbClr val="FF0000"/>
                </a:solidFill>
              </a:rPr>
              <a:t>élesztők és a penészek</a:t>
            </a:r>
            <a:r>
              <a:rPr lang="hu-HU" sz="2800" dirty="0"/>
              <a:t> a gyengén</a:t>
            </a:r>
            <a:r>
              <a:rPr lang="hu-HU" sz="2800" dirty="0">
                <a:solidFill>
                  <a:srgbClr val="FF0000"/>
                </a:solidFill>
              </a:rPr>
              <a:t> savas </a:t>
            </a:r>
            <a:r>
              <a:rPr lang="hu-HU" sz="2800" dirty="0"/>
              <a:t>kémhatást kedvelik</a:t>
            </a:r>
          </a:p>
          <a:p>
            <a:endParaRPr lang="hu-HU" sz="2800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ÉLELMISZER MIKROBIOLÓGIA,</a:t>
            </a:r>
            <a:r>
              <a:rPr lang="hu-HU" b="1" dirty="0"/>
              <a:t>TARTÓSÍTÁS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3730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3646</TotalTime>
  <Words>2971</Words>
  <Application>Microsoft Office PowerPoint</Application>
  <PresentationFormat>Diavetítés a képernyőre (4:3 oldalarány)</PresentationFormat>
  <Paragraphs>327</Paragraphs>
  <Slides>51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51</vt:i4>
      </vt:variant>
    </vt:vector>
  </HeadingPairs>
  <TitlesOfParts>
    <vt:vector size="55" baseType="lpstr">
      <vt:lpstr>Arial</vt:lpstr>
      <vt:lpstr>Calibri</vt:lpstr>
      <vt:lpstr>Verdana</vt:lpstr>
      <vt:lpstr>Office-téma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PowerPoint-bemutató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ÉLELMISZER MIKROBIOLÓGIA,TARTÓSÍTÁS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Groupama Garancia Biztosító ZRt.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1</dc:creator>
  <cp:lastModifiedBy>László Gáspár</cp:lastModifiedBy>
  <cp:revision>213</cp:revision>
  <dcterms:created xsi:type="dcterms:W3CDTF">2019-09-07T18:01:22Z</dcterms:created>
  <dcterms:modified xsi:type="dcterms:W3CDTF">2020-03-19T13:31:18Z</dcterms:modified>
</cp:coreProperties>
</file>